
<file path=[Content_Types].xml><?xml version="1.0" encoding="utf-8"?>
<Types xmlns="http://schemas.openxmlformats.org/package/2006/content-types">
  <Default Extension="xml" ContentType="application/xml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2" r:id="rId3"/>
    <p:sldId id="295" r:id="rId4"/>
    <p:sldId id="270" r:id="rId5"/>
    <p:sldId id="296" r:id="rId6"/>
    <p:sldId id="271" r:id="rId7"/>
    <p:sldId id="272" r:id="rId8"/>
    <p:sldId id="277" r:id="rId9"/>
    <p:sldId id="278" r:id="rId10"/>
    <p:sldId id="279" r:id="rId11"/>
    <p:sldId id="260" r:id="rId12"/>
    <p:sldId id="262" r:id="rId13"/>
    <p:sldId id="263" r:id="rId14"/>
    <p:sldId id="264" r:id="rId15"/>
    <p:sldId id="261" r:id="rId16"/>
    <p:sldId id="266" r:id="rId17"/>
    <p:sldId id="280" r:id="rId18"/>
    <p:sldId id="281" r:id="rId19"/>
    <p:sldId id="282" r:id="rId20"/>
    <p:sldId id="283" r:id="rId21"/>
    <p:sldId id="284" r:id="rId22"/>
    <p:sldId id="297" r:id="rId23"/>
    <p:sldId id="285" r:id="rId24"/>
    <p:sldId id="293" r:id="rId25"/>
    <p:sldId id="286" r:id="rId26"/>
    <p:sldId id="287" r:id="rId27"/>
    <p:sldId id="290" r:id="rId28"/>
    <p:sldId id="288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7"/>
    <p:restoredTop sz="98966" autoAdjust="0"/>
  </p:normalViewPr>
  <p:slideViewPr>
    <p:cSldViewPr snapToGrid="0" snapToObjects="1">
      <p:cViewPr>
        <p:scale>
          <a:sx n="130" d="100"/>
          <a:sy n="130" d="100"/>
        </p:scale>
        <p:origin x="150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15A0-5255-7E48-9623-2BECAE895E50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5196A-B0C4-7D4E-B416-D2152106B6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1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/>
          <a:lstStyle/>
          <a:p>
            <a:r>
              <a:rPr lang="en-US" sz="8000" dirty="0" smtClean="0"/>
              <a:t>World War I:</a:t>
            </a:r>
            <a:br>
              <a:rPr lang="en-US" sz="8000" dirty="0" smtClean="0"/>
            </a:br>
            <a:r>
              <a:rPr lang="en-US" sz="6600" dirty="0" smtClean="0"/>
              <a:t>1914 - 1918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47118"/>
            <a:ext cx="7772400" cy="8778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USII.5c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99122" y="13955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latin typeface="Rockwell"/>
                <a:cs typeface="Rockwell"/>
              </a:rPr>
              <a:t>Alliances:</a:t>
            </a:r>
            <a:r>
              <a:rPr lang="en-US" dirty="0" smtClean="0">
                <a:latin typeface="Rockwell"/>
                <a:cs typeface="Rockwel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Rockwell"/>
                <a:cs typeface="Rockwell"/>
              </a:rPr>
              <a:t>Everyone Declares War!</a:t>
            </a:r>
            <a:endParaRPr lang="en-US" dirty="0">
              <a:solidFill>
                <a:srgbClr val="FF0000"/>
              </a:solidFill>
              <a:latin typeface="Rockwell"/>
              <a:cs typeface="Rockwel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026" y="1488174"/>
            <a:ext cx="8255114" cy="52181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latin typeface="Rockwell"/>
                <a:cs typeface="Rockwell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Rockwell"/>
                <a:cs typeface="Rockwell"/>
              </a:rPr>
              <a:t>Russia</a:t>
            </a:r>
            <a:r>
              <a:rPr lang="en-US" sz="2800" dirty="0" smtClean="0">
                <a:latin typeface="Rockwell"/>
                <a:cs typeface="Rockwell"/>
              </a:rPr>
              <a:t> then </a:t>
            </a:r>
            <a:r>
              <a:rPr lang="en-US" sz="2800" dirty="0">
                <a:latin typeface="Rockwell"/>
                <a:cs typeface="Rockwell"/>
              </a:rPr>
              <a:t>came to the aide of Serbia 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latin typeface="Rockwell"/>
                <a:cs typeface="Rockwell"/>
              </a:rPr>
              <a:t>August, </a:t>
            </a:r>
            <a:r>
              <a:rPr lang="en-US" sz="2800" dirty="0" smtClean="0">
                <a:latin typeface="Rockwell"/>
                <a:cs typeface="Rockwell"/>
              </a:rPr>
              <a:t>1914</a:t>
            </a:r>
            <a:r>
              <a:rPr lang="en-US" sz="2800" dirty="0">
                <a:latin typeface="Rockwell"/>
                <a:cs typeface="Rockwell"/>
              </a:rPr>
              <a:t> </a:t>
            </a:r>
            <a:r>
              <a:rPr lang="en-US" sz="2800" dirty="0" smtClean="0">
                <a:latin typeface="Rockwell"/>
                <a:cs typeface="Rockwell"/>
              </a:rPr>
              <a:t>= </a:t>
            </a:r>
            <a:r>
              <a:rPr lang="en-US" sz="2800" dirty="0" smtClean="0">
                <a:solidFill>
                  <a:srgbClr val="FFFF00"/>
                </a:solidFill>
                <a:latin typeface="Rockwell"/>
                <a:cs typeface="Rockwell"/>
              </a:rPr>
              <a:t>Germany</a:t>
            </a:r>
            <a:r>
              <a:rPr lang="en-US" sz="2800" dirty="0" smtClean="0">
                <a:latin typeface="Rockwell"/>
                <a:cs typeface="Rockwell"/>
              </a:rPr>
              <a:t> </a:t>
            </a:r>
            <a:r>
              <a:rPr lang="en-US" sz="2800" dirty="0">
                <a:latin typeface="Rockwell"/>
                <a:cs typeface="Rockwell"/>
              </a:rPr>
              <a:t>declared war on Russia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latin typeface="Rockwell"/>
                <a:cs typeface="Rockwell"/>
              </a:rPr>
              <a:t>Knowing </a:t>
            </a:r>
            <a:r>
              <a:rPr lang="en-US" sz="2800" dirty="0" smtClean="0">
                <a:latin typeface="Rockwell"/>
                <a:cs typeface="Rockwell"/>
              </a:rPr>
              <a:t>that </a:t>
            </a:r>
            <a:r>
              <a:rPr lang="en-US" sz="2800" dirty="0" smtClean="0">
                <a:solidFill>
                  <a:srgbClr val="FFFF00"/>
                </a:solidFill>
                <a:latin typeface="Rockwell"/>
                <a:cs typeface="Rockwell"/>
              </a:rPr>
              <a:t>France</a:t>
            </a:r>
            <a:r>
              <a:rPr lang="en-US" sz="2800" dirty="0" smtClean="0">
                <a:latin typeface="Rockwell"/>
                <a:cs typeface="Rockwell"/>
              </a:rPr>
              <a:t> was </a:t>
            </a:r>
            <a:r>
              <a:rPr lang="en-US" sz="2800" dirty="0">
                <a:latin typeface="Rockwell"/>
                <a:cs typeface="Rockwell"/>
              </a:rPr>
              <a:t>an ally of Russia, Germany declared war on France. 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latin typeface="Rockwell"/>
                <a:cs typeface="Rockwell"/>
              </a:rPr>
              <a:t>A day later, Germany </a:t>
            </a:r>
            <a:r>
              <a:rPr lang="en-US" sz="2800" dirty="0" smtClean="0">
                <a:latin typeface="Rockwell"/>
                <a:cs typeface="Rockwell"/>
              </a:rPr>
              <a:t>invaded </a:t>
            </a:r>
            <a:r>
              <a:rPr lang="en-US" sz="2800" dirty="0" smtClean="0">
                <a:solidFill>
                  <a:srgbClr val="FFFF00"/>
                </a:solidFill>
                <a:latin typeface="Rockwell"/>
                <a:cs typeface="Rockwell"/>
              </a:rPr>
              <a:t>Belgium</a:t>
            </a:r>
            <a:r>
              <a:rPr lang="en-US" sz="2800" dirty="0" smtClean="0">
                <a:latin typeface="Rockwell"/>
                <a:cs typeface="Rockwell"/>
              </a:rPr>
              <a:t>.</a:t>
            </a:r>
            <a:endParaRPr lang="en-US" sz="2800" dirty="0">
              <a:latin typeface="Rockwell"/>
              <a:cs typeface="Rockwell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latin typeface="Rockwell"/>
                <a:cs typeface="Rockwell"/>
              </a:rPr>
              <a:t>Since Great Britain was Belgium</a:t>
            </a:r>
            <a:r>
              <a:rPr lang="ja-JP" altLang="en-US" sz="2800" dirty="0">
                <a:latin typeface="Rockwell"/>
                <a:cs typeface="Rockwell"/>
              </a:rPr>
              <a:t>’</a:t>
            </a:r>
            <a:r>
              <a:rPr lang="en-US" sz="2800" dirty="0">
                <a:latin typeface="Rockwell"/>
                <a:cs typeface="Rockwell"/>
              </a:rPr>
              <a:t>s ally, </a:t>
            </a:r>
            <a:r>
              <a:rPr lang="en-US" sz="2800" dirty="0">
                <a:solidFill>
                  <a:srgbClr val="FFFF00"/>
                </a:solidFill>
                <a:latin typeface="Rockwell"/>
                <a:cs typeface="Rockwell"/>
              </a:rPr>
              <a:t>Britain</a:t>
            </a:r>
            <a:r>
              <a:rPr lang="en-US" sz="2800" dirty="0">
                <a:latin typeface="Rockwell"/>
                <a:cs typeface="Rockwell"/>
              </a:rPr>
              <a:t> declared war </a:t>
            </a:r>
            <a:r>
              <a:rPr lang="en-US" sz="2800" dirty="0" smtClean="0">
                <a:latin typeface="Rockwell"/>
                <a:cs typeface="Rockwell"/>
              </a:rPr>
              <a:t>on Germany.  </a:t>
            </a:r>
            <a:endParaRPr lang="en-US" sz="2800" dirty="0">
              <a:latin typeface="Rockwell"/>
              <a:cs typeface="Rockwell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3200" dirty="0">
                <a:latin typeface="Rockwell"/>
                <a:cs typeface="Rockwell"/>
              </a:rPr>
              <a:t>THE </a:t>
            </a:r>
            <a:r>
              <a:rPr lang="en-US" sz="3200" dirty="0" smtClean="0">
                <a:solidFill>
                  <a:srgbClr val="FF6600"/>
                </a:solidFill>
                <a:latin typeface="Rockwell"/>
                <a:cs typeface="Rockwell"/>
              </a:rPr>
              <a:t>GREAT WAR </a:t>
            </a:r>
            <a:r>
              <a:rPr lang="en-US" sz="3200" dirty="0">
                <a:latin typeface="Rockwell"/>
                <a:cs typeface="Rockwell"/>
              </a:rPr>
              <a:t>WAS ON!!!!</a:t>
            </a:r>
          </a:p>
        </p:txBody>
      </p:sp>
    </p:spTree>
    <p:extLst>
      <p:ext uri="{BB962C8B-B14F-4D97-AF65-F5344CB8AC3E}">
        <p14:creationId xmlns:p14="http://schemas.microsoft.com/office/powerpoint/2010/main" val="25178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74" y="0"/>
            <a:ext cx="8895126" cy="1429871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6600"/>
                </a:solidFill>
                <a:latin typeface="Rockwell"/>
                <a:cs typeface="Rockwell"/>
              </a:rPr>
              <a:t>A. Reasons for the United States Involvement in World War I</a:t>
            </a:r>
            <a:endParaRPr lang="en-US" sz="4000" dirty="0">
              <a:solidFill>
                <a:srgbClr val="FF6600"/>
              </a:solidFill>
              <a:latin typeface="Rockwell"/>
              <a:cs typeface="Rockwel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0583" y="1755621"/>
            <a:ext cx="5494593" cy="13825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Rockwell"/>
                <a:cs typeface="Rockwell"/>
              </a:rPr>
              <a:t>America’s inability to remain </a:t>
            </a:r>
            <a:r>
              <a:rPr lang="en-US" sz="3600" dirty="0" smtClean="0">
                <a:solidFill>
                  <a:srgbClr val="FFFF00"/>
                </a:solidFill>
                <a:latin typeface="Rockwell"/>
                <a:cs typeface="Rockwell"/>
              </a:rPr>
              <a:t>neutral</a:t>
            </a:r>
            <a:endParaRPr lang="en-US" sz="3600" dirty="0">
              <a:solidFill>
                <a:srgbClr val="FFFF00"/>
              </a:solidFill>
              <a:latin typeface="Rockwell"/>
              <a:cs typeface="Rockwell"/>
            </a:endParaRPr>
          </a:p>
        </p:txBody>
      </p:sp>
      <p:pic>
        <p:nvPicPr>
          <p:cNvPr id="7" name="Content Placeholder 6" descr="at0058d.6s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02" r="-11002"/>
          <a:stretch>
            <a:fillRect/>
          </a:stretch>
        </p:blipFill>
        <p:spPr>
          <a:xfrm>
            <a:off x="2966705" y="3111763"/>
            <a:ext cx="2946092" cy="3560897"/>
          </a:xfrm>
        </p:spPr>
      </p:pic>
      <p:pic>
        <p:nvPicPr>
          <p:cNvPr id="9" name="Picture 8" descr="skitch_iphoto.export.skitc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04" y="1745337"/>
            <a:ext cx="3154771" cy="48869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7072" y="154646"/>
            <a:ext cx="89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NOTES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860" y="3720666"/>
            <a:ext cx="2560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enir Next Condensed Regular"/>
                <a:cs typeface="Avenir Next Condensed Regular"/>
              </a:rPr>
              <a:t>The U.S. joined the Allies and entered the war on </a:t>
            </a:r>
            <a:r>
              <a:rPr lang="en-US" sz="3200" dirty="0" smtClean="0">
                <a:solidFill>
                  <a:srgbClr val="FFFF00"/>
                </a:solidFill>
                <a:latin typeface="Avenir Next Condensed Regular"/>
                <a:cs typeface="Avenir Next Condensed Regular"/>
              </a:rPr>
              <a:t>April 6, 1917</a:t>
            </a:r>
            <a:endParaRPr lang="en-US" sz="3200" dirty="0">
              <a:solidFill>
                <a:srgbClr val="FFFF00"/>
              </a:solidFill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16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23" y="-14784"/>
            <a:ext cx="9144000" cy="1429871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6600"/>
                </a:solidFill>
                <a:latin typeface="Rockwell"/>
                <a:cs typeface="Rockwell"/>
              </a:rPr>
              <a:t>A. Reasons for the United States Involvement in World War 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5923" y="1563879"/>
            <a:ext cx="4659099" cy="529412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 smtClean="0">
                <a:solidFill>
                  <a:srgbClr val="FFFF00"/>
                </a:solidFill>
                <a:latin typeface="Rockwell"/>
                <a:cs typeface="Rockwell"/>
              </a:rPr>
              <a:t>2. German Submarine Warfare: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latin typeface="Rockwell"/>
                <a:cs typeface="Rockwell"/>
              </a:rPr>
              <a:t>The Germans wanted to prevent supplies from reaching Allied nations, specifically Great Britain, so they would shoot down any ship without warning. </a:t>
            </a:r>
            <a:endParaRPr lang="en-US" sz="2100" dirty="0">
              <a:latin typeface="Rockwell"/>
              <a:cs typeface="Rockwel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latin typeface="Rockwell"/>
                <a:cs typeface="Rockwell"/>
              </a:rPr>
              <a:t>On May 7, 1915, the sinking of the British ocean liner   </a:t>
            </a:r>
            <a:r>
              <a:rPr lang="en-US" sz="2800" dirty="0" smtClean="0">
                <a:solidFill>
                  <a:srgbClr val="FFFF00"/>
                </a:solidFill>
                <a:latin typeface="Rockwell"/>
                <a:cs typeface="Rockwell"/>
              </a:rPr>
              <a:t>RMS Lusitania</a:t>
            </a:r>
            <a:endParaRPr lang="en-US" sz="2400" dirty="0" smtClean="0">
              <a:latin typeface="Rockwell"/>
              <a:cs typeface="Rockwell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9" name="Picture 8" descr="Bundesarchiv_DVM_10_Bild-23-61-17,_Untergang_der_-Lusitania-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11" y="3933106"/>
            <a:ext cx="3931857" cy="254587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lusitania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859">
            <a:off x="5163527" y="1806572"/>
            <a:ext cx="3541113" cy="23435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129013" y="109174"/>
            <a:ext cx="89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NOTES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14" y="-30739"/>
            <a:ext cx="7510199" cy="1429871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6600"/>
                </a:solidFill>
                <a:latin typeface="Rockwell"/>
                <a:cs typeface="Rockwell"/>
              </a:rPr>
              <a:t>A. Reasons for the United States Involvement in World War 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14" y="2752187"/>
            <a:ext cx="4870857" cy="3511849"/>
          </a:xfrm>
        </p:spPr>
        <p:txBody>
          <a:bodyPr>
            <a:normAutofit/>
          </a:bodyPr>
          <a:lstStyle/>
          <a:p>
            <a:pPr marL="512763" indent="-512763">
              <a:buNone/>
            </a:pPr>
            <a:r>
              <a:rPr lang="en-US" sz="3600" dirty="0" smtClean="0">
                <a:latin typeface="Rockwell"/>
                <a:cs typeface="Rockwell"/>
              </a:rPr>
              <a:t>3. The United State’s </a:t>
            </a:r>
            <a:r>
              <a:rPr lang="en-US" sz="3600" dirty="0" smtClean="0">
                <a:solidFill>
                  <a:srgbClr val="FFFF00"/>
                </a:solidFill>
                <a:latin typeface="Rockwell"/>
                <a:cs typeface="Rockwell"/>
              </a:rPr>
              <a:t>economic</a:t>
            </a:r>
            <a:r>
              <a:rPr lang="en-US" sz="3600" dirty="0" smtClean="0">
                <a:latin typeface="Rockwell"/>
                <a:cs typeface="Rockwell"/>
              </a:rPr>
              <a:t> and </a:t>
            </a:r>
            <a:r>
              <a:rPr lang="en-US" sz="3600" dirty="0" smtClean="0">
                <a:solidFill>
                  <a:srgbClr val="FFFF00"/>
                </a:solidFill>
                <a:latin typeface="Rockwell"/>
                <a:cs typeface="Rockwell"/>
              </a:rPr>
              <a:t>political</a:t>
            </a:r>
            <a:r>
              <a:rPr lang="en-US" sz="3600" dirty="0" smtClean="0">
                <a:latin typeface="Rockwell"/>
                <a:cs typeface="Rockwell"/>
              </a:rPr>
              <a:t> ties with </a:t>
            </a:r>
            <a:r>
              <a:rPr lang="en-US" sz="3600" dirty="0" smtClean="0">
                <a:solidFill>
                  <a:srgbClr val="FFFF00"/>
                </a:solidFill>
                <a:latin typeface="Rockwell"/>
                <a:cs typeface="Rockwell"/>
              </a:rPr>
              <a:t>Great Britain</a:t>
            </a:r>
            <a:endParaRPr lang="en-US" sz="3600" dirty="0">
              <a:solidFill>
                <a:srgbClr val="FFFF00"/>
              </a:solidFill>
              <a:latin typeface="Rockwell"/>
              <a:cs typeface="Rockwell"/>
            </a:endParaRPr>
          </a:p>
        </p:txBody>
      </p:sp>
      <p:pic>
        <p:nvPicPr>
          <p:cNvPr id="3" name="Content Placeholder 2" descr="449px-The_Great_Rapprochement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7" r="-5187"/>
          <a:stretch>
            <a:fillRect/>
          </a:stretch>
        </p:blipFill>
        <p:spPr>
          <a:xfrm>
            <a:off x="4796917" y="1761432"/>
            <a:ext cx="3880882" cy="4690763"/>
          </a:xfrm>
        </p:spPr>
      </p:pic>
      <p:sp>
        <p:nvSpPr>
          <p:cNvPr id="14" name="TextBox 13"/>
          <p:cNvSpPr txBox="1"/>
          <p:nvPr/>
        </p:nvSpPr>
        <p:spPr>
          <a:xfrm>
            <a:off x="8077072" y="154646"/>
            <a:ext cx="89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NOTES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3387" y="1580438"/>
            <a:ext cx="4238991" cy="5067547"/>
          </a:xfrm>
        </p:spPr>
        <p:txBody>
          <a:bodyPr>
            <a:normAutofit fontScale="92500" lnSpcReduction="20000"/>
          </a:bodyPr>
          <a:lstStyle/>
          <a:p>
            <a:pPr marL="458788" indent="-458788">
              <a:buNone/>
            </a:pPr>
            <a:r>
              <a:rPr lang="en-US" sz="3600" dirty="0" smtClean="0">
                <a:latin typeface="Rockwell"/>
                <a:cs typeface="Rockwell"/>
              </a:rPr>
              <a:t>4</a:t>
            </a:r>
            <a:r>
              <a:rPr lang="en-US" sz="3200" dirty="0" smtClean="0">
                <a:latin typeface="Rockwell"/>
                <a:cs typeface="Rockwell"/>
              </a:rPr>
              <a:t>. </a:t>
            </a:r>
            <a:r>
              <a:rPr lang="en-US" sz="3300" dirty="0" smtClean="0">
                <a:latin typeface="Rockwell"/>
                <a:cs typeface="Rockwell"/>
              </a:rPr>
              <a:t>Germany tries to persuade </a:t>
            </a:r>
            <a:r>
              <a:rPr lang="en-US" sz="3300" dirty="0" smtClean="0">
                <a:solidFill>
                  <a:srgbClr val="FFFF00"/>
                </a:solidFill>
                <a:latin typeface="Rockwell"/>
                <a:cs typeface="Rockwell"/>
              </a:rPr>
              <a:t>Mexico</a:t>
            </a:r>
            <a:r>
              <a:rPr lang="en-US" sz="3300" dirty="0" smtClean="0">
                <a:latin typeface="Rockwell"/>
                <a:cs typeface="Rockwell"/>
              </a:rPr>
              <a:t> to declare war on the United States with the </a:t>
            </a:r>
            <a:r>
              <a:rPr lang="en-US" sz="3300" dirty="0" smtClean="0">
                <a:solidFill>
                  <a:srgbClr val="FFFF00"/>
                </a:solidFill>
                <a:latin typeface="Rockwell"/>
                <a:cs typeface="Rockwell"/>
              </a:rPr>
              <a:t>Zimmerman</a:t>
            </a:r>
            <a:r>
              <a:rPr lang="en-US" sz="3300" dirty="0" smtClean="0">
                <a:latin typeface="Rockwell"/>
                <a:cs typeface="Rockwell"/>
              </a:rPr>
              <a:t> Telegram.</a:t>
            </a:r>
          </a:p>
          <a:p>
            <a:pPr marL="454025" indent="0">
              <a:buNone/>
            </a:pPr>
            <a:r>
              <a:rPr lang="en-US" sz="3300" dirty="0" smtClean="0">
                <a:latin typeface="Rockwell"/>
                <a:cs typeface="Rockwell"/>
              </a:rPr>
              <a:t>In return, Germany promised to help Mexico win back the lands lost to the U.S. during the War with Mexico.</a:t>
            </a:r>
            <a:endParaRPr lang="en-US" sz="3300" dirty="0">
              <a:latin typeface="Rockwell"/>
              <a:cs typeface="Rockwell"/>
            </a:endParaRPr>
          </a:p>
        </p:txBody>
      </p:sp>
      <p:pic>
        <p:nvPicPr>
          <p:cNvPr id="3" name="Content Placeholder 2" descr="Some_Promis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23" b="-6223"/>
          <a:stretch>
            <a:fillRect/>
          </a:stretch>
        </p:blipFill>
        <p:spPr>
          <a:xfrm>
            <a:off x="4507424" y="1429493"/>
            <a:ext cx="4394191" cy="5311659"/>
          </a:xfrm>
        </p:spPr>
      </p:pic>
      <p:sp>
        <p:nvSpPr>
          <p:cNvPr id="7" name="TextBox 6"/>
          <p:cNvSpPr txBox="1"/>
          <p:nvPr/>
        </p:nvSpPr>
        <p:spPr>
          <a:xfrm>
            <a:off x="8133413" y="79913"/>
            <a:ext cx="89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NOTES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214" y="-378"/>
            <a:ext cx="7510199" cy="1429871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6600"/>
                </a:solidFill>
                <a:latin typeface="Rockwell"/>
                <a:cs typeface="Rockwell"/>
              </a:rPr>
              <a:t>A. Reasons for the United States Involvement in World War 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49px-Zimmermann_Telegram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7" r="-5187"/>
          <a:stretch>
            <a:fillRect/>
          </a:stretch>
        </p:blipFill>
        <p:spPr>
          <a:xfrm>
            <a:off x="0" y="11692"/>
            <a:ext cx="5664263" cy="6846308"/>
          </a:xfrm>
        </p:spPr>
      </p:pic>
      <p:pic>
        <p:nvPicPr>
          <p:cNvPr id="8" name="Content Placeholder 7" descr="285px-Ztel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99" r="-36799"/>
          <a:stretch>
            <a:fillRect/>
          </a:stretch>
        </p:blipFill>
        <p:spPr>
          <a:xfrm>
            <a:off x="4644198" y="268111"/>
            <a:ext cx="5318247" cy="6428084"/>
          </a:xfrm>
        </p:spPr>
      </p:pic>
    </p:spTree>
    <p:extLst>
      <p:ext uri="{BB962C8B-B14F-4D97-AF65-F5344CB8AC3E}">
        <p14:creationId xmlns:p14="http://schemas.microsoft.com/office/powerpoint/2010/main" val="26477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immermann-telegramm-offen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" t="5429" r="1928"/>
          <a:stretch/>
        </p:blipFill>
        <p:spPr>
          <a:xfrm>
            <a:off x="159292" y="494281"/>
            <a:ext cx="5269538" cy="6072078"/>
          </a:xfrm>
        </p:spPr>
      </p:pic>
      <p:pic>
        <p:nvPicPr>
          <p:cNvPr id="9" name="Content Placeholder 8" descr="562px-Zimmermann_Telegram.svg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5840"/>
          <a:stretch>
            <a:fillRect/>
          </a:stretch>
        </p:blipFill>
        <p:spPr>
          <a:xfrm>
            <a:off x="5499510" y="256690"/>
            <a:ext cx="3464998" cy="4188091"/>
          </a:xfrm>
        </p:spPr>
      </p:pic>
      <p:pic>
        <p:nvPicPr>
          <p:cNvPr id="10" name="Picture 9" descr="1zimmermanTelegramNewspaper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32"/>
          <a:stretch/>
        </p:blipFill>
        <p:spPr>
          <a:xfrm>
            <a:off x="5636444" y="4647430"/>
            <a:ext cx="3328064" cy="191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27" y="-172933"/>
            <a:ext cx="8901473" cy="1429871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6600"/>
                </a:solidFill>
                <a:latin typeface="Rockwell"/>
                <a:cs typeface="Rockwell"/>
              </a:rPr>
              <a:t>B. The Allied Powers:</a:t>
            </a:r>
            <a:endParaRPr lang="en-US" dirty="0">
              <a:solidFill>
                <a:srgbClr val="FF6600"/>
              </a:solidFill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27" y="1857805"/>
            <a:ext cx="3077042" cy="40448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Rockwell"/>
                <a:cs typeface="Rockwell"/>
              </a:rPr>
              <a:t>The British Empire*</a:t>
            </a:r>
          </a:p>
          <a:p>
            <a:r>
              <a:rPr lang="en-US" dirty="0" smtClean="0">
                <a:solidFill>
                  <a:srgbClr val="FFFF00"/>
                </a:solidFill>
                <a:latin typeface="Rockwell"/>
                <a:cs typeface="Rockwell"/>
              </a:rPr>
              <a:t>France*</a:t>
            </a:r>
          </a:p>
          <a:p>
            <a:r>
              <a:rPr lang="en-US" dirty="0" smtClean="0">
                <a:solidFill>
                  <a:srgbClr val="FFFF00"/>
                </a:solidFill>
                <a:latin typeface="Rockwell"/>
                <a:cs typeface="Rockwell"/>
              </a:rPr>
              <a:t>Russia*</a:t>
            </a:r>
          </a:p>
          <a:p>
            <a:r>
              <a:rPr lang="en-US" dirty="0" smtClean="0">
                <a:latin typeface="Rockwell"/>
                <a:cs typeface="Rockwell"/>
              </a:rPr>
              <a:t>Serbia</a:t>
            </a:r>
          </a:p>
          <a:p>
            <a:r>
              <a:rPr lang="en-US" dirty="0" smtClean="0">
                <a:latin typeface="Rockwell"/>
                <a:cs typeface="Rockwell"/>
              </a:rPr>
              <a:t>Belgium</a:t>
            </a:r>
          </a:p>
          <a:p>
            <a:r>
              <a:rPr lang="en-US" dirty="0" smtClean="0">
                <a:latin typeface="Rockwell"/>
                <a:cs typeface="Rockwell"/>
              </a:rPr>
              <a:t>The United States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972" y="6114291"/>
            <a:ext cx="264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*The Triple Entente</a:t>
            </a:r>
            <a:endParaRPr lang="en-US" sz="2400" i="1" dirty="0">
              <a:solidFill>
                <a:srgbClr val="FFFF00"/>
              </a:solidFill>
            </a:endParaRPr>
          </a:p>
        </p:txBody>
      </p:sp>
      <p:pic>
        <p:nvPicPr>
          <p:cNvPr id="10" name="Picture 9" descr="europe19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11" y="1756200"/>
            <a:ext cx="5408404" cy="414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58" y="-117997"/>
            <a:ext cx="7770813" cy="142987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6600"/>
                </a:solidFill>
                <a:latin typeface="Rockwell"/>
                <a:cs typeface="Rockwell"/>
              </a:rPr>
              <a:t>B. The Central Powers:</a:t>
            </a:r>
            <a:endParaRPr lang="en-US" dirty="0">
              <a:solidFill>
                <a:srgbClr val="FF6600"/>
              </a:solidFill>
              <a:latin typeface="Rockwell"/>
              <a:cs typeface="Rockwel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0113" y="2489176"/>
            <a:ext cx="2822132" cy="4365625"/>
          </a:xfrm>
        </p:spPr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German Empire</a:t>
            </a:r>
          </a:p>
          <a:p>
            <a:r>
              <a:rPr lang="en-US" dirty="0" smtClean="0">
                <a:latin typeface="Rockwell"/>
                <a:cs typeface="Rockwell"/>
              </a:rPr>
              <a:t>Austro-Hungarian Empire</a:t>
            </a:r>
          </a:p>
          <a:p>
            <a:r>
              <a:rPr lang="en-US" dirty="0" smtClean="0">
                <a:latin typeface="Rockwell"/>
                <a:cs typeface="Rockwell"/>
              </a:rPr>
              <a:t>Bulgaria</a:t>
            </a:r>
          </a:p>
          <a:p>
            <a:r>
              <a:rPr lang="en-US" dirty="0" smtClean="0">
                <a:latin typeface="Rockwell"/>
                <a:cs typeface="Rockwell"/>
              </a:rPr>
              <a:t>Ottoman Empire (Turkish)</a:t>
            </a:r>
            <a:endParaRPr lang="en-US" dirty="0">
              <a:latin typeface="Rockwell"/>
              <a:cs typeface="Rockwell"/>
            </a:endParaRPr>
          </a:p>
        </p:txBody>
      </p:sp>
      <p:pic>
        <p:nvPicPr>
          <p:cNvPr id="9" name="Content Placeholder 8" descr="europe191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27" b="-28827"/>
          <a:stretch>
            <a:fillRect/>
          </a:stretch>
        </p:blipFill>
        <p:spPr>
          <a:xfrm>
            <a:off x="450622" y="596939"/>
            <a:ext cx="5595420" cy="6763100"/>
          </a:xfrm>
        </p:spPr>
      </p:pic>
      <p:sp>
        <p:nvSpPr>
          <p:cNvPr id="10" name="TextBox 9"/>
          <p:cNvSpPr txBox="1"/>
          <p:nvPr/>
        </p:nvSpPr>
        <p:spPr>
          <a:xfrm>
            <a:off x="450622" y="1049922"/>
            <a:ext cx="5368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</a:rPr>
              <a:t>Also known as “The Triple Alliance”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64505"/>
            <a:ext cx="9143999" cy="62436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allianc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6" y="761500"/>
            <a:ext cx="8353242" cy="5562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93204" y="1485539"/>
            <a:ext cx="147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 Narrow"/>
                <a:cs typeface="Arial Narrow"/>
              </a:rPr>
              <a:t>(</a:t>
            </a:r>
            <a:r>
              <a:rPr lang="en-US" sz="1200" dirty="0" smtClean="0">
                <a:solidFill>
                  <a:srgbClr val="0000FF"/>
                </a:solidFill>
                <a:latin typeface="Arial Narrow"/>
                <a:cs typeface="Arial Narrow"/>
              </a:rPr>
              <a:t>The Central Powers)</a:t>
            </a:r>
            <a:endParaRPr lang="en-US" sz="1200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6298" y="1140969"/>
            <a:ext cx="147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 Narrow"/>
                <a:cs typeface="Arial Narrow"/>
              </a:rPr>
              <a:t>(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cs typeface="Arial Narrow"/>
              </a:rPr>
              <a:t>The Allied Powers)</a:t>
            </a:r>
            <a:endParaRPr lang="en-US" sz="12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993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1715"/>
            <a:ext cx="9144000" cy="142987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Allied Forces &amp; Central Powers</a:t>
            </a:r>
            <a:endParaRPr lang="en-US" dirty="0">
              <a:latin typeface="Rockwell"/>
              <a:cs typeface="Rockwell"/>
            </a:endParaRPr>
          </a:p>
        </p:txBody>
      </p:sp>
      <p:pic>
        <p:nvPicPr>
          <p:cNvPr id="4" name="Content Placeholder 3" descr="706ww1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164033"/>
            <a:ext cx="7149958" cy="5052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9016" y="50387"/>
            <a:ext cx="4483638" cy="1429871"/>
          </a:xfrm>
        </p:spPr>
        <p:txBody>
          <a:bodyPr/>
          <a:lstStyle/>
          <a:p>
            <a:pPr algn="l"/>
            <a:r>
              <a:rPr lang="en-US" dirty="0" smtClean="0">
                <a:latin typeface="Rockwell"/>
                <a:cs typeface="Rockwell"/>
              </a:rPr>
              <a:t>Trench Warfare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9016" y="1708635"/>
            <a:ext cx="3815179" cy="5124352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defRPr/>
            </a:pPr>
            <a:r>
              <a:rPr lang="en-US" dirty="0">
                <a:latin typeface="Rockwell"/>
                <a:cs typeface="Rockwell"/>
              </a:rPr>
              <a:t>For three years, Allies and Central Powers faced each other across a network </a:t>
            </a:r>
            <a:r>
              <a:rPr lang="en-US" dirty="0" smtClean="0">
                <a:latin typeface="Rockwell"/>
                <a:cs typeface="Rockwell"/>
              </a:rPr>
              <a:t>of </a:t>
            </a:r>
            <a:r>
              <a:rPr lang="en-US" dirty="0" smtClean="0">
                <a:solidFill>
                  <a:srgbClr val="FFFF00"/>
                </a:solidFill>
                <a:latin typeface="Rockwell"/>
                <a:cs typeface="Rockwell"/>
              </a:rPr>
              <a:t>trenches</a:t>
            </a:r>
            <a:r>
              <a:rPr lang="en-US" dirty="0" smtClean="0">
                <a:latin typeface="Rockwell"/>
                <a:cs typeface="Rockwell"/>
              </a:rPr>
              <a:t>. </a:t>
            </a:r>
            <a:endParaRPr lang="en-US" dirty="0">
              <a:latin typeface="Rockwell"/>
              <a:cs typeface="Rockwell"/>
            </a:endParaRPr>
          </a:p>
          <a:p>
            <a:pPr>
              <a:lnSpc>
                <a:spcPct val="130000"/>
              </a:lnSpc>
              <a:defRPr/>
            </a:pPr>
            <a:r>
              <a:rPr lang="en-US" dirty="0">
                <a:latin typeface="Rockwell"/>
                <a:cs typeface="Rockwell"/>
              </a:rPr>
              <a:t>Trenches along the front lines protected soldiers from bullets; trenches behind the lines served as headquarters, first-aid stations, and storage areas. </a:t>
            </a:r>
          </a:p>
          <a:p>
            <a:endParaRPr lang="en-US" dirty="0"/>
          </a:p>
        </p:txBody>
      </p:sp>
      <p:pic>
        <p:nvPicPr>
          <p:cNvPr id="8" name="Content Placeholder 7" descr="Cheshire_Regiment_trench_Somme_1916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74" b="-26574"/>
          <a:stretch>
            <a:fillRect/>
          </a:stretch>
        </p:blipFill>
        <p:spPr>
          <a:xfrm>
            <a:off x="4838300" y="-801392"/>
            <a:ext cx="4067175" cy="4756150"/>
          </a:xfrm>
        </p:spPr>
      </p:pic>
      <p:pic>
        <p:nvPicPr>
          <p:cNvPr id="9" name="Picture 8" descr="424px-Periscope_tranchée_français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35" y="3140596"/>
            <a:ext cx="2626965" cy="3717404"/>
          </a:xfrm>
          <a:prstGeom prst="rect">
            <a:avLst/>
          </a:prstGeom>
        </p:spPr>
      </p:pic>
      <p:pic>
        <p:nvPicPr>
          <p:cNvPr id="11" name="Picture 10" descr="220px-Captured_Turkish_trench_Lone_Pine_191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95" y="3140595"/>
            <a:ext cx="2377410" cy="37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3" y="410660"/>
            <a:ext cx="4946617" cy="14298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8000"/>
                </a:solidFill>
                <a:latin typeface="Rockwell"/>
                <a:cs typeface="Rockwell"/>
              </a:rPr>
              <a:t>Trenches: </a:t>
            </a:r>
            <a:r>
              <a:rPr lang="en-US" dirty="0" smtClean="0">
                <a:latin typeface="Rockwell"/>
                <a:cs typeface="Rockwell"/>
              </a:rPr>
              <a:t>What is the problem with Trench Warfare?  </a:t>
            </a:r>
            <a:endParaRPr lang="en-US" dirty="0">
              <a:latin typeface="Rockwell"/>
              <a:cs typeface="Rockwell"/>
            </a:endParaRPr>
          </a:p>
        </p:txBody>
      </p:sp>
      <p:pic>
        <p:nvPicPr>
          <p:cNvPr id="5" name="Picture 4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02" y="122144"/>
            <a:ext cx="3962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800px-WWI_postcard_trenc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1" y="2979644"/>
            <a:ext cx="6066683" cy="3822010"/>
          </a:xfrm>
          <a:prstGeom prst="rect">
            <a:avLst/>
          </a:prstGeom>
        </p:spPr>
      </p:pic>
      <p:pic>
        <p:nvPicPr>
          <p:cNvPr id="10" name="Picture 9" descr="10325473003_ce0c5dc160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10" y="3020634"/>
            <a:ext cx="2417604" cy="37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17"/>
            <a:ext cx="9144000" cy="1429871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6600"/>
                </a:solidFill>
                <a:latin typeface="Rockwell"/>
                <a:cs typeface="Rockwell"/>
              </a:rPr>
              <a:t>The War is Over…</a:t>
            </a:r>
            <a:endParaRPr lang="en-US" sz="6000" dirty="0">
              <a:solidFill>
                <a:srgbClr val="FF6600"/>
              </a:solidFill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07" y="1646556"/>
            <a:ext cx="8042644" cy="4257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Rockwell"/>
                <a:cs typeface="Rockwell"/>
              </a:rPr>
              <a:t>November 11, 1918</a:t>
            </a:r>
          </a:p>
          <a:p>
            <a:pPr marL="0" indent="0">
              <a:buNone/>
            </a:pPr>
            <a:r>
              <a:rPr lang="en-US" sz="3200" dirty="0" smtClean="0">
                <a:latin typeface="Rockwell"/>
                <a:cs typeface="Rockwell"/>
              </a:rPr>
              <a:t>“At </a:t>
            </a:r>
            <a:r>
              <a:rPr lang="en-US" sz="3200" dirty="0">
                <a:latin typeface="Rockwell"/>
                <a:cs typeface="Rockwell"/>
              </a:rPr>
              <a:t>the 11th hour on the 11th day of the 11th month of 1918, the Great War ends. At 5 a.m. that morning, Germany, bereft of manpower and supplies and faced with imminent invasion, signed an armistice agreement with the Allies in a railroad car outside Compiégne, France</a:t>
            </a:r>
            <a:r>
              <a:rPr lang="en-US" sz="3200" dirty="0" smtClean="0">
                <a:latin typeface="Rockwell"/>
                <a:cs typeface="Rockwell"/>
              </a:rPr>
              <a:t>.”</a:t>
            </a:r>
          </a:p>
          <a:p>
            <a:pPr marL="0" indent="0" algn="r">
              <a:buNone/>
            </a:pPr>
            <a:r>
              <a:rPr lang="en-US" sz="2800" dirty="0" smtClean="0">
                <a:latin typeface="Rockwell"/>
                <a:cs typeface="Rockwell"/>
              </a:rPr>
              <a:t>- History Channel  </a:t>
            </a:r>
            <a:endParaRPr lang="en-US" sz="2800" dirty="0">
              <a:latin typeface="Rockwell"/>
              <a:cs typeface="Rockwell"/>
            </a:endParaRPr>
          </a:p>
          <a:p>
            <a:pPr marL="0" indent="0">
              <a:buNone/>
            </a:pPr>
            <a:endParaRPr lang="en-US"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15430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9" y="32592"/>
            <a:ext cx="8059195" cy="1429871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FF6600"/>
                </a:solidFill>
                <a:latin typeface="Rockwell"/>
                <a:cs typeface="Rockwell"/>
              </a:rPr>
              <a:t>C.  United States Leadership as the War Ended: </a:t>
            </a:r>
            <a:endParaRPr lang="en-US" dirty="0">
              <a:solidFill>
                <a:srgbClr val="FF6600"/>
              </a:solidFill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69" y="1726868"/>
            <a:ext cx="5174839" cy="515569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Rockwell"/>
                <a:cs typeface="Rockwell"/>
              </a:rPr>
              <a:t>At the end of World War I, President Woodrow Wilson prepared a peace plan known as the </a:t>
            </a:r>
            <a:r>
              <a:rPr lang="en-US" sz="2400" dirty="0" smtClean="0">
                <a:solidFill>
                  <a:srgbClr val="FFFF00"/>
                </a:solidFill>
                <a:latin typeface="Rockwell"/>
                <a:cs typeface="Rockwell"/>
              </a:rPr>
              <a:t>Fourteen Points </a:t>
            </a:r>
            <a:r>
              <a:rPr lang="en-US" sz="2400" dirty="0" smtClean="0">
                <a:latin typeface="Rockwell"/>
                <a:cs typeface="Rockwell"/>
              </a:rPr>
              <a:t>that called for the formation of the </a:t>
            </a:r>
            <a:r>
              <a:rPr lang="en-US" sz="2400" dirty="0" smtClean="0">
                <a:solidFill>
                  <a:srgbClr val="FFFF00"/>
                </a:solidFill>
                <a:latin typeface="Rockwell"/>
                <a:cs typeface="Rockwell"/>
              </a:rPr>
              <a:t>League of Nations</a:t>
            </a:r>
            <a:r>
              <a:rPr lang="en-US" sz="2400" dirty="0" smtClean="0">
                <a:latin typeface="Rockwell"/>
                <a:cs typeface="Rockwell"/>
              </a:rPr>
              <a:t>, a peacekeeping organization.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Rockwell"/>
                <a:cs typeface="Rockwell"/>
              </a:rPr>
              <a:t>U.S. President Woodrow Wilson pushed </a:t>
            </a:r>
            <a:r>
              <a:rPr lang="en-US" sz="2400" dirty="0" smtClean="0">
                <a:latin typeface="Rockwell"/>
                <a:cs typeface="Rockwell"/>
              </a:rPr>
              <a:t>for a </a:t>
            </a:r>
            <a:r>
              <a:rPr lang="en-US" sz="2400" dirty="0">
                <a:latin typeface="Rockwell"/>
                <a:cs typeface="Rockwell"/>
              </a:rPr>
              <a:t>peace treaty </a:t>
            </a:r>
            <a:r>
              <a:rPr lang="en-US" sz="2400" dirty="0" smtClean="0">
                <a:latin typeface="Rockwell"/>
                <a:cs typeface="Rockwell"/>
              </a:rPr>
              <a:t>that</a:t>
            </a:r>
            <a:r>
              <a:rPr lang="en-US" sz="2400" dirty="0" smtClean="0">
                <a:solidFill>
                  <a:srgbClr val="FF6600"/>
                </a:solidFill>
                <a:latin typeface="Rockwell"/>
                <a:cs typeface="Rockwell"/>
              </a:rPr>
              <a:t> </a:t>
            </a:r>
            <a:r>
              <a:rPr lang="en-US" sz="2400" dirty="0" smtClean="0">
                <a:latin typeface="Rockwell"/>
                <a:cs typeface="Rockwell"/>
              </a:rPr>
              <a:t>did</a:t>
            </a:r>
            <a:r>
              <a:rPr lang="en-US" sz="2400" dirty="0" smtClean="0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Rockwell"/>
                <a:cs typeface="Rockwell"/>
              </a:rPr>
              <a:t>NOT </a:t>
            </a:r>
            <a:r>
              <a:rPr lang="en-US" sz="2400" dirty="0">
                <a:latin typeface="Rockwell"/>
                <a:cs typeface="Rockwell"/>
              </a:rPr>
              <a:t>punish </a:t>
            </a:r>
            <a:r>
              <a:rPr lang="en-US" sz="2400" dirty="0" smtClean="0">
                <a:latin typeface="Rockwell"/>
                <a:cs typeface="Rockwell"/>
              </a:rPr>
              <a:t>Germany for </a:t>
            </a:r>
            <a:r>
              <a:rPr lang="en-US" sz="2400" dirty="0">
                <a:latin typeface="Rockwell"/>
                <a:cs typeface="Rockwell"/>
              </a:rPr>
              <a:t>the war, but the European powers did not agree…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7" name="Content Placeholder 6" descr="1918-11-06-peace-not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" b="2309"/>
          <a:stretch>
            <a:fillRect/>
          </a:stretch>
        </p:blipFill>
        <p:spPr>
          <a:xfrm>
            <a:off x="5283709" y="1991347"/>
            <a:ext cx="3549244" cy="4289917"/>
          </a:xfrm>
        </p:spPr>
      </p:pic>
      <p:sp>
        <p:nvSpPr>
          <p:cNvPr id="8" name="TextBox 7"/>
          <p:cNvSpPr txBox="1"/>
          <p:nvPr/>
        </p:nvSpPr>
        <p:spPr>
          <a:xfrm>
            <a:off x="8156154" y="32592"/>
            <a:ext cx="98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6915" y="2065263"/>
            <a:ext cx="4296578" cy="43656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>
                <a:latin typeface="Rockwell"/>
                <a:cs typeface="Rockwell"/>
              </a:rPr>
              <a:t>3. </a:t>
            </a:r>
            <a:r>
              <a:rPr lang="en-US" sz="2800" dirty="0">
                <a:effectLst/>
                <a:latin typeface="Rockwell" charset="0"/>
                <a:ea typeface="Rockwell" charset="0"/>
                <a:cs typeface="Rockwell" charset="0"/>
              </a:rPr>
              <a:t>The United States Senate did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Rockwell" charset="0"/>
                <a:ea typeface="Rockwell" charset="0"/>
                <a:cs typeface="Rockwell" charset="0"/>
              </a:rPr>
              <a:t>NOT </a:t>
            </a:r>
            <a:r>
              <a:rPr lang="en-US" sz="2800" dirty="0">
                <a:effectLst/>
                <a:latin typeface="Rockwell" charset="0"/>
                <a:ea typeface="Rockwell" charset="0"/>
                <a:cs typeface="Rockwell" charset="0"/>
              </a:rPr>
              <a:t>ratify the Treaty of Versailles because of a desire to resume prewar </a:t>
            </a:r>
            <a:r>
              <a:rPr lang="en-US" sz="2800" dirty="0">
                <a:solidFill>
                  <a:srgbClr val="FFFF00"/>
                </a:solidFill>
                <a:effectLst/>
                <a:latin typeface="Rockwell" charset="0"/>
                <a:ea typeface="Rockwell" charset="0"/>
                <a:cs typeface="Rockwell" charset="0"/>
              </a:rPr>
              <a:t>isolationism</a:t>
            </a:r>
            <a:r>
              <a:rPr lang="en-US" sz="2800" dirty="0">
                <a:effectLst/>
                <a:latin typeface="Rockwell" charset="0"/>
                <a:ea typeface="Rockwell" charset="0"/>
                <a:cs typeface="Rockwell" charset="0"/>
              </a:rPr>
              <a:t>. </a:t>
            </a:r>
            <a:endParaRPr lang="en-US" sz="2800" dirty="0" smtClean="0">
              <a:effectLst/>
              <a:latin typeface="Rockwell" charset="0"/>
              <a:ea typeface="Rockwell" charset="0"/>
              <a:cs typeface="Rockwell" charset="0"/>
            </a:endParaRPr>
          </a:p>
          <a:p>
            <a:pPr marL="0" lvl="0" indent="0">
              <a:buNone/>
            </a:pPr>
            <a:r>
              <a:rPr lang="en-US" sz="2800" dirty="0" smtClean="0">
                <a:effectLst/>
                <a:latin typeface="Rockwell" charset="0"/>
                <a:ea typeface="Rockwell" charset="0"/>
                <a:cs typeface="Rockwell" charset="0"/>
              </a:rPr>
              <a:t>4. The </a:t>
            </a:r>
            <a:r>
              <a:rPr lang="en-US" sz="2800" dirty="0">
                <a:effectLst/>
                <a:latin typeface="Rockwell" charset="0"/>
                <a:ea typeface="Rockwell" charset="0"/>
                <a:cs typeface="Rockwell" charset="0"/>
              </a:rPr>
              <a:t>United States did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Rockwell" charset="0"/>
                <a:ea typeface="Rockwell" charset="0"/>
                <a:cs typeface="Rockwell" charset="0"/>
              </a:rPr>
              <a:t>NOT</a:t>
            </a:r>
            <a:r>
              <a:rPr lang="en-US" sz="2800" dirty="0" smtClean="0">
                <a:effectLst/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2800" dirty="0">
                <a:effectLst/>
                <a:latin typeface="Rockwell" charset="0"/>
                <a:ea typeface="Rockwell" charset="0"/>
                <a:cs typeface="Rockwell" charset="0"/>
              </a:rPr>
              <a:t>become a member of the League of Nations.</a:t>
            </a:r>
          </a:p>
          <a:p>
            <a:pPr marL="0" indent="0">
              <a:buNone/>
            </a:pPr>
            <a:endParaRPr lang="en-US" sz="320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959" y="217258"/>
            <a:ext cx="8059195" cy="1429871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FF6600"/>
                </a:solidFill>
                <a:latin typeface="Rockwell"/>
                <a:cs typeface="Rockwell"/>
              </a:rPr>
              <a:t>C.  United States Leadership as the War Ended: </a:t>
            </a:r>
            <a:endParaRPr lang="en-US" dirty="0">
              <a:solidFill>
                <a:srgbClr val="FF6600"/>
              </a:solidFill>
              <a:latin typeface="Rockwell"/>
              <a:cs typeface="Rockwel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6154" y="32592"/>
            <a:ext cx="98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3" y="1921558"/>
            <a:ext cx="3482022" cy="4653036"/>
          </a:xfrm>
        </p:spPr>
      </p:pic>
    </p:spTree>
    <p:extLst>
      <p:ext uri="{BB962C8B-B14F-4D97-AF65-F5344CB8AC3E}">
        <p14:creationId xmlns:p14="http://schemas.microsoft.com/office/powerpoint/2010/main" val="24056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42" y="107512"/>
            <a:ext cx="9266551" cy="14268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6600"/>
                </a:solidFill>
                <a:latin typeface="Rockwell"/>
                <a:cs typeface="Rockwell"/>
              </a:rPr>
              <a:t>Summary of Wilson’s</a:t>
            </a:r>
            <a:br>
              <a:rPr lang="en-US" dirty="0" smtClean="0">
                <a:solidFill>
                  <a:srgbClr val="FF6600"/>
                </a:solidFill>
                <a:latin typeface="Rockwell"/>
                <a:cs typeface="Rockwell"/>
              </a:rPr>
            </a:br>
            <a:r>
              <a:rPr lang="en-US" dirty="0" smtClean="0">
                <a:solidFill>
                  <a:srgbClr val="FF6600"/>
                </a:solidFill>
                <a:latin typeface="Rockwell"/>
                <a:cs typeface="Rockwell"/>
              </a:rPr>
              <a:t>Fourteen Points:</a:t>
            </a:r>
            <a:endParaRPr lang="en-US" dirty="0">
              <a:solidFill>
                <a:srgbClr val="FF6600"/>
              </a:solidFill>
              <a:latin typeface="Rockwell"/>
              <a:cs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842" y="1597102"/>
            <a:ext cx="8802701" cy="5401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Reliance on open diplomacy rather than secret arrangements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Freedom of the seas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Free Trade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Reduce the military forces and/or weapons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Readjust the colonies fairly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The allowance for Russia to self-determine its own government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Respect for Belgium’s Integrity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Restoration of the French Territory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Italy receives territory based upon ethnicity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 Austria-Hungary receives fair development opportunities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 Independence of the Balkan States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 Creation of a Turkish state, and self determination for Ottoman Empire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Rockwell"/>
                <a:cs typeface="Rockwell"/>
              </a:rPr>
              <a:t> Independence for Poland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Rockwell"/>
                <a:cs typeface="Rockwell"/>
              </a:rPr>
              <a:t> The formation of a League of Nations to guarantee independence for all countries, small or large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dirty="0">
              <a:solidFill>
                <a:srgbClr val="FFFF00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73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How did WWI end?</a:t>
            </a:r>
            <a:br>
              <a:rPr lang="en-US" sz="40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</a:br>
            <a:r>
              <a:rPr lang="en-US" sz="4900" dirty="0" smtClean="0">
                <a:latin typeface="Rockwell"/>
                <a:cs typeface="Rockwell"/>
              </a:rPr>
              <a:t>1919 - T</a:t>
            </a:r>
            <a:r>
              <a:rPr lang="en-US" dirty="0" smtClean="0">
                <a:latin typeface="Rockwell"/>
                <a:cs typeface="Rockwell"/>
              </a:rPr>
              <a:t>he Treaty of Versailles</a:t>
            </a:r>
            <a:endParaRPr lang="en-US" dirty="0">
              <a:latin typeface="Rockwell"/>
              <a:cs typeface="Rockwell"/>
            </a:endParaRPr>
          </a:p>
        </p:txBody>
      </p:sp>
      <p:pic>
        <p:nvPicPr>
          <p:cNvPr id="10" name="Content Placeholder 9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00" r="-16900"/>
          <a:stretch>
            <a:fillRect/>
          </a:stretch>
        </p:blipFill>
        <p:spPr>
          <a:xfrm>
            <a:off x="0" y="1550894"/>
            <a:ext cx="9144000" cy="4894411"/>
          </a:xfrm>
        </p:spPr>
      </p:pic>
    </p:spTree>
    <p:extLst>
      <p:ext uri="{BB962C8B-B14F-4D97-AF65-F5344CB8AC3E}">
        <p14:creationId xmlns:p14="http://schemas.microsoft.com/office/powerpoint/2010/main" val="30247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7144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Rockwell"/>
                <a:cs typeface="Rockwell"/>
              </a:rPr>
              <a:t>Brief Summary of the Treaty of Versailles: </a:t>
            </a:r>
            <a:endParaRPr lang="en-US" sz="3200" dirty="0">
              <a:solidFill>
                <a:srgbClr val="FF6600"/>
              </a:solidFill>
              <a:latin typeface="Rockwell"/>
              <a:cs typeface="Rockwell"/>
            </a:endParaRPr>
          </a:p>
        </p:txBody>
      </p:sp>
      <p:pic>
        <p:nvPicPr>
          <p:cNvPr id="7" name="Content Placeholder 6" descr="Screen Shot 2014-01-12 at 11.38.41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33" r="-16633"/>
          <a:stretch>
            <a:fillRect/>
          </a:stretch>
        </p:blipFill>
        <p:spPr>
          <a:xfrm>
            <a:off x="361950" y="1066800"/>
            <a:ext cx="8651875" cy="5449888"/>
          </a:xfrm>
        </p:spPr>
      </p:pic>
    </p:spTree>
    <p:extLst>
      <p:ext uri="{BB962C8B-B14F-4D97-AF65-F5344CB8AC3E}">
        <p14:creationId xmlns:p14="http://schemas.microsoft.com/office/powerpoint/2010/main" val="12998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526" y="477245"/>
            <a:ext cx="4574822" cy="1429871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dirty="0" smtClean="0">
                <a:solidFill>
                  <a:srgbClr val="FF6600"/>
                </a:solidFill>
                <a:latin typeface="Rockwell"/>
                <a:cs typeface="Rockwell"/>
              </a:rPr>
              <a:t>Looking to </a:t>
            </a:r>
            <a:br>
              <a:rPr lang="en-US" dirty="0" smtClean="0">
                <a:solidFill>
                  <a:srgbClr val="FF6600"/>
                </a:solidFill>
                <a:latin typeface="Rockwell"/>
                <a:cs typeface="Rockwell"/>
              </a:rPr>
            </a:br>
            <a:r>
              <a:rPr lang="en-US" dirty="0" smtClean="0">
                <a:solidFill>
                  <a:srgbClr val="FF6600"/>
                </a:solidFill>
                <a:latin typeface="Rockwell"/>
                <a:cs typeface="Rockwell"/>
              </a:rPr>
              <a:t>the Future? </a:t>
            </a:r>
            <a:r>
              <a:rPr lang="en-US" sz="4000" dirty="0" smtClean="0">
                <a:solidFill>
                  <a:srgbClr val="FF6600"/>
                </a:solidFill>
                <a:latin typeface="Rockwell"/>
                <a:cs typeface="Rockwell"/>
              </a:rPr>
              <a:t/>
            </a:r>
            <a:br>
              <a:rPr lang="en-US" sz="4000" dirty="0" smtClean="0">
                <a:solidFill>
                  <a:srgbClr val="FF6600"/>
                </a:solidFill>
                <a:latin typeface="Rockwell"/>
                <a:cs typeface="Rockwell"/>
              </a:rPr>
            </a:br>
            <a:r>
              <a:rPr lang="en-US" sz="4000" dirty="0" smtClean="0">
                <a:solidFill>
                  <a:srgbClr val="FF6600"/>
                </a:solidFill>
                <a:latin typeface="Rockwell"/>
                <a:cs typeface="Rockwell"/>
              </a:rPr>
              <a:t/>
            </a:r>
            <a:br>
              <a:rPr lang="en-US" sz="4000" dirty="0" smtClean="0">
                <a:solidFill>
                  <a:srgbClr val="FF6600"/>
                </a:solidFill>
                <a:latin typeface="Rockwell"/>
                <a:cs typeface="Rockwell"/>
              </a:rPr>
            </a:br>
            <a:endParaRPr lang="en-US" sz="2000" dirty="0">
              <a:solidFill>
                <a:srgbClr val="FF6600"/>
              </a:solidFill>
              <a:latin typeface="Rockwell"/>
              <a:cs typeface="Rockwell"/>
            </a:endParaRPr>
          </a:p>
        </p:txBody>
      </p:sp>
      <p:pic>
        <p:nvPicPr>
          <p:cNvPr id="7" name="Content Placeholder 6" descr="5047753-15xpqng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455" b="-34455"/>
          <a:stretch>
            <a:fillRect/>
          </a:stretch>
        </p:blipFill>
        <p:spPr>
          <a:xfrm>
            <a:off x="4085085" y="-944443"/>
            <a:ext cx="4650753" cy="5621295"/>
          </a:xfrm>
        </p:spPr>
      </p:pic>
      <p:pic>
        <p:nvPicPr>
          <p:cNvPr id="8" name="Content Placeholder 7" descr="LSE650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703" b="-46703"/>
          <a:stretch>
            <a:fillRect/>
          </a:stretch>
        </p:blipFill>
        <p:spPr>
          <a:xfrm>
            <a:off x="570198" y="2417737"/>
            <a:ext cx="4569178" cy="5523181"/>
          </a:xfrm>
        </p:spPr>
      </p:pic>
      <p:sp>
        <p:nvSpPr>
          <p:cNvPr id="9" name="TextBox 8"/>
          <p:cNvSpPr txBox="1"/>
          <p:nvPr/>
        </p:nvSpPr>
        <p:spPr>
          <a:xfrm>
            <a:off x="325559" y="1550894"/>
            <a:ext cx="3531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ckwell"/>
                <a:cs typeface="Rockwell"/>
              </a:rPr>
              <a:t>Did the outcome of WWI almost </a:t>
            </a:r>
            <a:r>
              <a:rPr lang="en-US" sz="2400" dirty="0" smtClean="0">
                <a:latin typeface="Rockwell"/>
                <a:cs typeface="Rockwell"/>
              </a:rPr>
              <a:t>guarantee </a:t>
            </a:r>
            <a:r>
              <a:rPr lang="en-US" sz="2400" dirty="0">
                <a:latin typeface="Rockwell"/>
                <a:cs typeface="Rockwell"/>
              </a:rPr>
              <a:t>that we would be fighting another World War in </a:t>
            </a:r>
            <a:r>
              <a:rPr lang="en-US" sz="2400" dirty="0" smtClean="0">
                <a:latin typeface="Rockwell"/>
                <a:cs typeface="Rockwell"/>
              </a:rPr>
              <a:t>the near </a:t>
            </a:r>
            <a:r>
              <a:rPr lang="en-US" sz="2400" dirty="0">
                <a:latin typeface="Rockwell"/>
                <a:cs typeface="Rockwell"/>
              </a:rPr>
              <a:t>future? </a:t>
            </a:r>
            <a:endParaRPr lang="en-US" sz="2400" dirty="0"/>
          </a:p>
        </p:txBody>
      </p:sp>
      <p:pic>
        <p:nvPicPr>
          <p:cNvPr id="10" name="Picture 9" descr="thumbs_ww00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64" y="3765302"/>
            <a:ext cx="2378817" cy="289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832"/>
            <a:ext cx="9191349" cy="142987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Rockwell"/>
                <a:cs typeface="Rockwell"/>
              </a:rPr>
              <a:t>Why did the leaders of Great Britain, Russia, and Germany look so much alike? </a:t>
            </a:r>
            <a:endParaRPr lang="en-US" sz="3600" dirty="0">
              <a:solidFill>
                <a:srgbClr val="FFFF00"/>
              </a:solidFill>
              <a:latin typeface="Rockwell"/>
              <a:cs typeface="Rockwell"/>
            </a:endParaRPr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39" b="-15739"/>
          <a:stretch>
            <a:fillRect/>
          </a:stretch>
        </p:blipFill>
        <p:spPr>
          <a:xfrm>
            <a:off x="791013" y="4107684"/>
            <a:ext cx="5247995" cy="2874966"/>
          </a:xfrm>
        </p:spPr>
      </p:pic>
      <p:pic>
        <p:nvPicPr>
          <p:cNvPr id="6" name="Picture 5" descr="nicholas-george-wilhelm-640x4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57" y="1410039"/>
            <a:ext cx="4498499" cy="2867793"/>
          </a:xfrm>
          <a:prstGeom prst="rect">
            <a:avLst/>
          </a:prstGeom>
        </p:spPr>
      </p:pic>
      <p:pic>
        <p:nvPicPr>
          <p:cNvPr id="7" name="Picture 6" descr="imgres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13" y="4277832"/>
            <a:ext cx="1552556" cy="233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4918"/>
            <a:ext cx="7770813" cy="142987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Rockwell"/>
                <a:cs typeface="Rockwell"/>
              </a:rPr>
              <a:t>Introduction: Key Terms to Know</a:t>
            </a:r>
            <a:endParaRPr lang="en-US" sz="3600" dirty="0">
              <a:latin typeface="Rockwell"/>
              <a:cs typeface="Rockwel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40635"/>
              </p:ext>
            </p:extLst>
          </p:nvPr>
        </p:nvGraphicFramePr>
        <p:xfrm>
          <a:off x="226567" y="1567990"/>
          <a:ext cx="8678349" cy="489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4" imgW="6997700" imgH="3949700" progId="Word.Document.12">
                  <p:embed/>
                </p:oleObj>
              </mc:Choice>
              <mc:Fallback>
                <p:oleObj name="Document" r:id="rId4" imgW="6997700" imgH="394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567" y="1567990"/>
                        <a:ext cx="8678349" cy="4898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7451" y="94863"/>
            <a:ext cx="1149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8000"/>
                </a:solidFill>
              </a:rPr>
              <a:t>NOTES:</a:t>
            </a:r>
            <a:endParaRPr lang="en-US" sz="2000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4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03" y="0"/>
            <a:ext cx="8534969" cy="1429871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Causes of WWI </a:t>
            </a:r>
            <a:r>
              <a:rPr lang="en-US" sz="4000" dirty="0" smtClean="0">
                <a:solidFill>
                  <a:srgbClr val="FF6600"/>
                </a:solidFill>
                <a:latin typeface="Rockwell"/>
                <a:cs typeface="Rockwell"/>
              </a:rPr>
              <a:t/>
            </a:r>
            <a:br>
              <a:rPr lang="en-US" sz="4000" dirty="0" smtClean="0">
                <a:solidFill>
                  <a:srgbClr val="FF6600"/>
                </a:solidFill>
                <a:latin typeface="Rockwell"/>
                <a:cs typeface="Rockwell"/>
              </a:rPr>
            </a:br>
            <a:r>
              <a:rPr lang="en-US" sz="6000" dirty="0" smtClean="0">
                <a:solidFill>
                  <a:srgbClr val="FFFF00"/>
                </a:solidFill>
                <a:latin typeface="Rockwell"/>
                <a:cs typeface="Rockwell"/>
              </a:rPr>
              <a:t>Nationalism</a:t>
            </a:r>
            <a:endParaRPr lang="en-US" sz="6000" dirty="0">
              <a:solidFill>
                <a:srgbClr val="FFFF00"/>
              </a:solidFill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744880"/>
            <a:ext cx="9144000" cy="11004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Rockwell"/>
                <a:cs typeface="Rockwell"/>
              </a:rPr>
              <a:t>A feeling </a:t>
            </a:r>
            <a:r>
              <a:rPr lang="en-US" sz="2800" dirty="0">
                <a:latin typeface="Rockwell"/>
                <a:cs typeface="Rockwell"/>
              </a:rPr>
              <a:t>of </a:t>
            </a:r>
            <a:r>
              <a:rPr lang="en-US" sz="2800" dirty="0" smtClean="0">
                <a:latin typeface="Rockwell"/>
                <a:cs typeface="Rockwell"/>
              </a:rPr>
              <a:t>intense </a:t>
            </a:r>
            <a:r>
              <a:rPr lang="en-US" sz="2800" dirty="0" smtClean="0">
                <a:solidFill>
                  <a:srgbClr val="FFFF00"/>
                </a:solidFill>
                <a:latin typeface="Rockwell"/>
                <a:cs typeface="Rockwell"/>
              </a:rPr>
              <a:t>pride and  </a:t>
            </a:r>
            <a:r>
              <a:rPr lang="en-US" sz="2800" dirty="0">
                <a:solidFill>
                  <a:srgbClr val="FFFF00"/>
                </a:solidFill>
                <a:latin typeface="Rockwell"/>
                <a:cs typeface="Rockwell"/>
              </a:rPr>
              <a:t>loyalty</a:t>
            </a:r>
            <a:r>
              <a:rPr lang="en-US" sz="2800" dirty="0">
                <a:latin typeface="Rockwell"/>
                <a:cs typeface="Rockwell"/>
              </a:rPr>
              <a:t> to one</a:t>
            </a:r>
            <a:r>
              <a:rPr lang="ja-JP" altLang="en-US" sz="2800" dirty="0">
                <a:latin typeface="Rockwell"/>
                <a:cs typeface="Rockwell"/>
              </a:rPr>
              <a:t>’</a:t>
            </a:r>
            <a:r>
              <a:rPr lang="en-US" sz="2800" dirty="0">
                <a:latin typeface="Rockwell"/>
                <a:cs typeface="Rockwell"/>
              </a:rPr>
              <a:t>s country… led to much of the tension in Europe! </a:t>
            </a:r>
          </a:p>
        </p:txBody>
      </p:sp>
      <p:pic>
        <p:nvPicPr>
          <p:cNvPr id="6" name="Picture 5" descr="nationa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83" y="1586670"/>
            <a:ext cx="6797434" cy="38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40" y="-156799"/>
            <a:ext cx="7770813" cy="1429871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solidFill>
                  <a:srgbClr val="FFFF00"/>
                </a:solidFill>
                <a:latin typeface="Rockwell"/>
                <a:cs typeface="Rockwell"/>
              </a:rPr>
              <a:t/>
            </a:r>
            <a:br>
              <a:rPr lang="en-US" sz="5400" dirty="0" smtClean="0">
                <a:solidFill>
                  <a:srgbClr val="FFFF00"/>
                </a:solidFill>
                <a:latin typeface="Rockwell"/>
                <a:cs typeface="Rockwell"/>
              </a:rPr>
            </a:br>
            <a:r>
              <a:rPr lang="en-US" sz="36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Causes of WWI </a:t>
            </a:r>
            <a:r>
              <a:rPr lang="en-US" sz="3600" dirty="0" smtClean="0">
                <a:solidFill>
                  <a:srgbClr val="FFFF00"/>
                </a:solidFill>
                <a:latin typeface="Rockwell"/>
                <a:cs typeface="Rockwell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Rockwell"/>
                <a:cs typeface="Rockwell"/>
              </a:rPr>
            </a:br>
            <a:r>
              <a:rPr lang="en-US" sz="6000" dirty="0" smtClean="0">
                <a:solidFill>
                  <a:srgbClr val="FFFF00"/>
                </a:solidFill>
                <a:latin typeface="Rockwell"/>
                <a:cs typeface="Rockwell"/>
              </a:rPr>
              <a:t>Imperialism</a:t>
            </a:r>
            <a:endParaRPr lang="en-US" sz="6000" dirty="0">
              <a:solidFill>
                <a:srgbClr val="FFFF00"/>
              </a:solidFill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57" y="1883869"/>
            <a:ext cx="4754353" cy="4716421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latin typeface="Rockwell"/>
                <a:cs typeface="Rockwell"/>
              </a:rPr>
              <a:t>European </a:t>
            </a:r>
            <a:r>
              <a:rPr lang="en-US" sz="2400" dirty="0">
                <a:latin typeface="Rockwell"/>
                <a:cs typeface="Rockwell"/>
              </a:rPr>
              <a:t>nations wanted to </a:t>
            </a:r>
            <a:r>
              <a:rPr lang="en-US" sz="2400" dirty="0">
                <a:solidFill>
                  <a:srgbClr val="FFFF00"/>
                </a:solidFill>
                <a:latin typeface="Rockwell"/>
                <a:cs typeface="Rockwell"/>
              </a:rPr>
              <a:t>expand their empires</a:t>
            </a:r>
            <a:r>
              <a:rPr lang="en-US" sz="2400" dirty="0">
                <a:latin typeface="Rockwell"/>
                <a:cs typeface="Rockwell"/>
              </a:rPr>
              <a:t> by taking over other countries for their economic/political gain. 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latin typeface="Rockwell"/>
                <a:cs typeface="Rockwell"/>
              </a:rPr>
              <a:t>Great </a:t>
            </a:r>
            <a:r>
              <a:rPr lang="en-US" sz="2400" dirty="0" smtClean="0">
                <a:latin typeface="Rockwell"/>
                <a:cs typeface="Rockwell"/>
              </a:rPr>
              <a:t>Britain </a:t>
            </a:r>
            <a:r>
              <a:rPr lang="en-US" sz="2400" dirty="0">
                <a:latin typeface="Rockwell"/>
                <a:cs typeface="Rockwell"/>
              </a:rPr>
              <a:t>and France already had large overseas empires </a:t>
            </a:r>
            <a:r>
              <a:rPr lang="en-US" sz="2400" i="1" dirty="0">
                <a:solidFill>
                  <a:srgbClr val="FFFF00"/>
                </a:solidFill>
                <a:latin typeface="Rockwell"/>
                <a:cs typeface="Rockwell"/>
              </a:rPr>
              <a:t>but they wanted more</a:t>
            </a:r>
            <a:r>
              <a:rPr lang="en-US" sz="2400" dirty="0">
                <a:solidFill>
                  <a:srgbClr val="FFFF00"/>
                </a:solidFill>
                <a:latin typeface="Rockwell"/>
                <a:cs typeface="Rockwell"/>
              </a:rPr>
              <a:t>!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latin typeface="Rockwell"/>
                <a:cs typeface="Rockwell"/>
              </a:rPr>
              <a:t>Plus, Germany, Italy, and Russia also wanted to expand</a:t>
            </a:r>
            <a:r>
              <a:rPr lang="en-US" sz="2400" dirty="0" smtClean="0">
                <a:latin typeface="Rockwell"/>
                <a:cs typeface="Rockwell"/>
              </a:rPr>
              <a:t>!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Rockwell"/>
                <a:cs typeface="Rockwell"/>
              </a:rPr>
              <a:t>Imperialism </a:t>
            </a:r>
            <a:r>
              <a:rPr lang="en-US" sz="2400" dirty="0" smtClean="0">
                <a:latin typeface="Rockwell"/>
                <a:cs typeface="Rockwell"/>
              </a:rPr>
              <a:t>= A policy of extending your rule over foreign countries.</a:t>
            </a:r>
            <a:endParaRPr lang="en-US" dirty="0"/>
          </a:p>
        </p:txBody>
      </p:sp>
      <p:pic>
        <p:nvPicPr>
          <p:cNvPr id="5" name="Picture 4" descr="445px-China_imperialism_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31" y="1050554"/>
            <a:ext cx="3845954" cy="51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0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24" y="1775990"/>
            <a:ext cx="4952621" cy="5067911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  <a:defRPr/>
            </a:pPr>
            <a:r>
              <a:rPr lang="en-US" sz="2400" dirty="0">
                <a:latin typeface="Rockwell"/>
                <a:cs typeface="Rockwell"/>
              </a:rPr>
              <a:t>As European nations competed for colonies, they made </a:t>
            </a:r>
            <a:r>
              <a:rPr lang="en-US" sz="2400" dirty="0" smtClean="0">
                <a:latin typeface="Rockwell"/>
                <a:cs typeface="Rockwell"/>
              </a:rPr>
              <a:t>their </a:t>
            </a:r>
            <a:r>
              <a:rPr lang="en-US" sz="2400" dirty="0" smtClean="0">
                <a:solidFill>
                  <a:srgbClr val="FFFF00"/>
                </a:solidFill>
                <a:latin typeface="Rockwell"/>
                <a:cs typeface="Rockwell"/>
              </a:rPr>
              <a:t>armies</a:t>
            </a:r>
            <a:r>
              <a:rPr lang="en-US" sz="2400" dirty="0" smtClean="0">
                <a:latin typeface="Rockwell"/>
                <a:cs typeface="Rockwell"/>
              </a:rPr>
              <a:t> and </a:t>
            </a:r>
            <a:r>
              <a:rPr lang="en-US" sz="2400" dirty="0" smtClean="0">
                <a:solidFill>
                  <a:srgbClr val="FFFF00"/>
                </a:solidFill>
                <a:latin typeface="Rockwell"/>
                <a:cs typeface="Rockwell"/>
              </a:rPr>
              <a:t>navies </a:t>
            </a:r>
            <a:r>
              <a:rPr lang="en-US" sz="2400" dirty="0" smtClean="0">
                <a:latin typeface="Rockwell"/>
                <a:cs typeface="Rockwell"/>
              </a:rPr>
              <a:t>stronger in order to protect their interests.</a:t>
            </a:r>
          </a:p>
          <a:p>
            <a:pPr>
              <a:buFont typeface="Arial"/>
              <a:buChar char="•"/>
              <a:defRPr/>
            </a:pPr>
            <a:r>
              <a:rPr lang="en-US" sz="2400" dirty="0" smtClean="0">
                <a:latin typeface="Rockwell"/>
                <a:cs typeface="Rockwell"/>
              </a:rPr>
              <a:t>So, as soon as one country </a:t>
            </a:r>
            <a:r>
              <a:rPr lang="en-US" sz="2400" dirty="0">
                <a:latin typeface="Rockwell"/>
                <a:cs typeface="Rockwell"/>
              </a:rPr>
              <a:t>increased </a:t>
            </a:r>
            <a:r>
              <a:rPr lang="en-US" sz="2400" dirty="0" smtClean="0">
                <a:latin typeface="Rockwell"/>
                <a:cs typeface="Rockwell"/>
              </a:rPr>
              <a:t>its army &amp; navy</a:t>
            </a:r>
            <a:r>
              <a:rPr lang="en-US" sz="2400" dirty="0">
                <a:latin typeface="Rockwell"/>
                <a:cs typeface="Rockwell"/>
              </a:rPr>
              <a:t>, </a:t>
            </a:r>
            <a:r>
              <a:rPr lang="en-US" sz="2400" dirty="0" smtClean="0">
                <a:latin typeface="Rockwell"/>
                <a:cs typeface="Rockwell"/>
              </a:rPr>
              <a:t>then another country would increase their military too! </a:t>
            </a:r>
          </a:p>
          <a:p>
            <a:pP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Rockwell"/>
                <a:cs typeface="Rockwell"/>
              </a:rPr>
              <a:t>Militarism</a:t>
            </a:r>
            <a:r>
              <a:rPr lang="en-US" sz="2400" dirty="0" smtClean="0">
                <a:latin typeface="Rockwell"/>
                <a:cs typeface="Rockwell"/>
              </a:rPr>
              <a:t> = buildup of strong military forces within a country, usually in preparation for war. 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endParaRPr lang="en-US" sz="3200" dirty="0">
              <a:latin typeface="Rockwell"/>
              <a:cs typeface="Rockwel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63812"/>
            <a:ext cx="9143999" cy="14298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Causes of WWI </a:t>
            </a:r>
            <a:r>
              <a:rPr lang="en-US" sz="3200" dirty="0">
                <a:solidFill>
                  <a:srgbClr val="FFFF00"/>
                </a:solidFill>
                <a:latin typeface="Rockwell"/>
                <a:cs typeface="Rockwell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Rockwell"/>
                <a:cs typeface="Rockwell"/>
              </a:rPr>
            </a:br>
            <a:r>
              <a:rPr lang="en-US" sz="6000" dirty="0" smtClean="0">
                <a:solidFill>
                  <a:srgbClr val="FFFF00"/>
                </a:solidFill>
                <a:latin typeface="Rockwell"/>
                <a:cs typeface="Rockwell"/>
              </a:rPr>
              <a:t>Militarism</a:t>
            </a:r>
            <a:endParaRPr lang="en-US" sz="3600" dirty="0"/>
          </a:p>
        </p:txBody>
      </p:sp>
      <p:pic>
        <p:nvPicPr>
          <p:cNvPr id="8" name="Picture 7" descr="b4237a44d4b1338bc31fa5ab2d2b5f53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56" r="33965"/>
          <a:stretch/>
        </p:blipFill>
        <p:spPr>
          <a:xfrm>
            <a:off x="5416634" y="1959989"/>
            <a:ext cx="3413287" cy="432324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12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24" y="-158216"/>
            <a:ext cx="9144000" cy="1429871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00"/>
                </a:solidFill>
                <a:latin typeface="Rockwell"/>
                <a:cs typeface="Rockwell"/>
              </a:rPr>
              <a:t>Militarism…</a:t>
            </a:r>
            <a:r>
              <a:rPr lang="en-US" sz="32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cont</a:t>
            </a:r>
            <a:r>
              <a:rPr lang="en-US" sz="40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.</a:t>
            </a:r>
            <a:endParaRPr lang="en-US" sz="3600" dirty="0">
              <a:solidFill>
                <a:srgbClr val="FF6600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24" y="1316861"/>
            <a:ext cx="8899476" cy="5067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3200" dirty="0" smtClean="0">
                <a:solidFill>
                  <a:srgbClr val="FFFF00"/>
                </a:solidFill>
                <a:latin typeface="Rockwell"/>
                <a:cs typeface="Rockwell"/>
              </a:rPr>
              <a:t>Germany</a:t>
            </a:r>
            <a:r>
              <a:rPr lang="en-US" sz="3200" dirty="0" smtClean="0">
                <a:latin typeface="Rockwell"/>
                <a:cs typeface="Rockwell"/>
              </a:rPr>
              <a:t>, </a:t>
            </a:r>
            <a:r>
              <a:rPr lang="en-US" sz="3200" dirty="0" smtClean="0">
                <a:solidFill>
                  <a:srgbClr val="FFFF00"/>
                </a:solidFill>
                <a:latin typeface="Rockwell"/>
                <a:cs typeface="Rockwell"/>
              </a:rPr>
              <a:t>France</a:t>
            </a:r>
            <a:r>
              <a:rPr lang="en-US" sz="3200" dirty="0" smtClean="0">
                <a:latin typeface="Rockwell"/>
                <a:cs typeface="Rockwell"/>
              </a:rPr>
              <a:t>, and </a:t>
            </a:r>
            <a:r>
              <a:rPr lang="en-US" sz="3200" dirty="0" smtClean="0">
                <a:solidFill>
                  <a:srgbClr val="FFFF00"/>
                </a:solidFill>
                <a:latin typeface="Rockwell"/>
                <a:cs typeface="Rockwell"/>
              </a:rPr>
              <a:t>Russia</a:t>
            </a:r>
            <a:r>
              <a:rPr lang="en-US" sz="3200" dirty="0" smtClean="0">
                <a:latin typeface="Rockwell"/>
                <a:cs typeface="Rockwell"/>
              </a:rPr>
              <a:t> developed </a:t>
            </a:r>
            <a:r>
              <a:rPr lang="en-US" sz="3200" dirty="0">
                <a:solidFill>
                  <a:srgbClr val="FF6600"/>
                </a:solidFill>
                <a:latin typeface="Rockwell"/>
                <a:cs typeface="Rockwell"/>
              </a:rPr>
              <a:t>huge armies </a:t>
            </a:r>
            <a:r>
              <a:rPr lang="en-US" sz="3200" dirty="0">
                <a:latin typeface="Rockwell"/>
                <a:cs typeface="Rockwell"/>
              </a:rPr>
              <a:t>in the early 1900s! 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endParaRPr lang="en-US" sz="3200" dirty="0"/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endParaRPr lang="en-US" sz="3200" dirty="0"/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endParaRPr lang="en-US" sz="3200" dirty="0"/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3200" dirty="0" smtClean="0">
                <a:solidFill>
                  <a:srgbClr val="FFFF00"/>
                </a:solidFill>
                <a:latin typeface="Rockwell"/>
                <a:cs typeface="Rockwell"/>
              </a:rPr>
              <a:t>Great Britain </a:t>
            </a:r>
            <a:r>
              <a:rPr lang="en-US" sz="3200" dirty="0">
                <a:latin typeface="Rockwell"/>
                <a:cs typeface="Rockwell"/>
              </a:rPr>
              <a:t>had the world</a:t>
            </a:r>
            <a:r>
              <a:rPr lang="ja-JP" altLang="en-US" sz="3200" dirty="0">
                <a:latin typeface="Rockwell"/>
                <a:cs typeface="Rockwell"/>
              </a:rPr>
              <a:t>’</a:t>
            </a:r>
            <a:r>
              <a:rPr lang="en-US" sz="3200" dirty="0">
                <a:latin typeface="Rockwell"/>
                <a:cs typeface="Rockwell"/>
              </a:rPr>
              <a:t>s largest &amp;</a:t>
            </a:r>
            <a:r>
              <a:rPr lang="en-US" sz="3200" dirty="0" smtClean="0">
                <a:latin typeface="Rockwell"/>
                <a:cs typeface="Rockwell"/>
              </a:rPr>
              <a:t> </a:t>
            </a:r>
            <a:r>
              <a:rPr lang="en-US" sz="3200" dirty="0">
                <a:solidFill>
                  <a:srgbClr val="FF6600"/>
                </a:solidFill>
                <a:latin typeface="Rockwell"/>
                <a:cs typeface="Rockwell"/>
              </a:rPr>
              <a:t>strongest navy</a:t>
            </a:r>
            <a:r>
              <a:rPr lang="en-US" sz="3200" dirty="0">
                <a:latin typeface="Rockwell"/>
                <a:cs typeface="Rockwell"/>
              </a:rPr>
              <a:t>… a bitter rivalry broke out when Germany tried to challenge their </a:t>
            </a:r>
            <a:r>
              <a:rPr lang="en-US" sz="3200" dirty="0" smtClean="0">
                <a:latin typeface="Rockwell"/>
                <a:cs typeface="Rockwell"/>
              </a:rPr>
              <a:t>power!</a:t>
            </a:r>
            <a:endParaRPr lang="en-US" sz="3200" dirty="0">
              <a:latin typeface="Rockwell"/>
              <a:cs typeface="Rockwell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endParaRPr lang="en-US" sz="3200" dirty="0">
              <a:latin typeface="Rockwell"/>
              <a:cs typeface="Rockwell"/>
            </a:endParaRPr>
          </a:p>
        </p:txBody>
      </p:sp>
      <p:pic>
        <p:nvPicPr>
          <p:cNvPr id="7" name="Picture 5" descr="Flag%20of%20Germa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2" y="2579287"/>
            <a:ext cx="2414851" cy="164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rance-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39" y="2579996"/>
            <a:ext cx="2414851" cy="164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flag_russ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89" y="2609831"/>
            <a:ext cx="2414851" cy="161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2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8" y="238199"/>
            <a:ext cx="3798283" cy="1429871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Causes of WWI </a:t>
            </a:r>
            <a:r>
              <a:rPr lang="en-US" sz="3600" dirty="0" smtClean="0">
                <a:solidFill>
                  <a:srgbClr val="FFFF00"/>
                </a:solidFill>
                <a:latin typeface="Rockwell"/>
                <a:cs typeface="Rockwell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Rockwell"/>
                <a:cs typeface="Rockwell"/>
              </a:rPr>
            </a:br>
            <a:r>
              <a:rPr lang="en-US" sz="6600" dirty="0" smtClean="0">
                <a:solidFill>
                  <a:srgbClr val="FFFF00"/>
                </a:solidFill>
                <a:latin typeface="Rockwell"/>
                <a:cs typeface="Rockwell"/>
              </a:rPr>
              <a:t>Alliances</a:t>
            </a:r>
            <a:endParaRPr lang="en-US" sz="3600" dirty="0">
              <a:solidFill>
                <a:srgbClr val="FF0000"/>
              </a:solidFill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855" y="2105021"/>
            <a:ext cx="3578428" cy="4365625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latin typeface="Rockwell"/>
                <a:cs typeface="Rockwell"/>
              </a:rPr>
              <a:t>European </a:t>
            </a:r>
            <a:r>
              <a:rPr lang="en-US" sz="3200" dirty="0">
                <a:latin typeface="Rockwell"/>
                <a:cs typeface="Rockwell"/>
              </a:rPr>
              <a:t>countries had made defense </a:t>
            </a:r>
            <a:r>
              <a:rPr lang="en-US" sz="3200" dirty="0" smtClean="0">
                <a:latin typeface="Rockwell"/>
                <a:cs typeface="Rockwell"/>
              </a:rPr>
              <a:t>agreements between nations to aid and protect one another.</a:t>
            </a:r>
            <a:endParaRPr lang="en-US" sz="3200" dirty="0">
              <a:latin typeface="Rockwell"/>
              <a:cs typeface="Rockwell"/>
            </a:endParaRPr>
          </a:p>
        </p:txBody>
      </p:sp>
      <p:pic>
        <p:nvPicPr>
          <p:cNvPr id="6" name="Content Placeholder 5" descr="Chain_of_Friendship_cartoon.gi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56" b="-12656"/>
          <a:stretch>
            <a:fillRect/>
          </a:stretch>
        </p:blipFill>
        <p:spPr>
          <a:xfrm>
            <a:off x="3798283" y="1922862"/>
            <a:ext cx="5030523" cy="4365625"/>
          </a:xfrm>
        </p:spPr>
      </p:pic>
      <p:sp>
        <p:nvSpPr>
          <p:cNvPr id="7" name="TextBox 6"/>
          <p:cNvSpPr txBox="1"/>
          <p:nvPr/>
        </p:nvSpPr>
        <p:spPr>
          <a:xfrm>
            <a:off x="4210556" y="6027003"/>
            <a:ext cx="430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Next Condensed Regular"/>
                <a:cs typeface="Avenir Next Condensed Regular"/>
              </a:rPr>
              <a:t>"If Austria attacks Serbia, Russia will fall upon Austria, Germany upon Russia, and France and England upon Germany."</a:t>
            </a:r>
          </a:p>
          <a:p>
            <a:endParaRPr lang="en-US" sz="2000" dirty="0">
              <a:latin typeface="Avenir Next Condensed Regular"/>
              <a:cs typeface="Avenir Next Condensed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3854" y="1701474"/>
            <a:ext cx="337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“The Chain of Friendship”</a:t>
            </a:r>
            <a:endParaRPr lang="en-US" sz="2800" dirty="0">
              <a:solidFill>
                <a:srgbClr val="FF6600"/>
              </a:solidFill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920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65" y="637535"/>
            <a:ext cx="8674503" cy="709362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Causes of WWI</a:t>
            </a:r>
            <a:br>
              <a:rPr lang="en-US" sz="44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</a:br>
            <a:r>
              <a:rPr lang="en-US" sz="3200" dirty="0">
                <a:solidFill>
                  <a:srgbClr val="FFFF00"/>
                </a:solidFill>
                <a:latin typeface="Rockwell"/>
                <a:cs typeface="Rockwell"/>
              </a:rPr>
              <a:t>Assassination </a:t>
            </a:r>
            <a:r>
              <a:rPr lang="en-US" sz="3200" dirty="0" smtClean="0">
                <a:solidFill>
                  <a:srgbClr val="FFFF00"/>
                </a:solidFill>
                <a:latin typeface="Rockwell"/>
                <a:cs typeface="Rockwell"/>
              </a:rPr>
              <a:t>of Archduke</a:t>
            </a:r>
            <a:r>
              <a:rPr lang="en-US" sz="3200" dirty="0">
                <a:solidFill>
                  <a:srgbClr val="FFFF00"/>
                </a:solidFill>
                <a:latin typeface="Rockwell"/>
                <a:cs typeface="Rockwell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Rockwell"/>
                <a:cs typeface="Rockwell"/>
              </a:rPr>
              <a:t>Franz </a:t>
            </a:r>
            <a:r>
              <a:rPr lang="en-US" sz="3200" dirty="0">
                <a:solidFill>
                  <a:srgbClr val="FFFF00"/>
                </a:solidFill>
                <a:latin typeface="Rockwell"/>
                <a:cs typeface="Rockwell"/>
              </a:rPr>
              <a:t>Ferdinand:</a:t>
            </a:r>
            <a:br>
              <a:rPr lang="en-US" sz="3200" dirty="0">
                <a:solidFill>
                  <a:srgbClr val="FFFF00"/>
                </a:solidFill>
                <a:latin typeface="Rockwell"/>
                <a:cs typeface="Rockwell"/>
              </a:rPr>
            </a:br>
            <a:endParaRPr lang="en-US" sz="3200" dirty="0">
              <a:solidFill>
                <a:srgbClr val="FF6600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46963" y="1543129"/>
            <a:ext cx="5397037" cy="50326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/>
              <a:buChar char="•"/>
              <a:tabLst>
                <a:tab pos="684213" algn="l"/>
              </a:tabLst>
              <a:defRPr/>
            </a:pPr>
            <a:r>
              <a:rPr lang="en-US" dirty="0" smtClean="0">
                <a:latin typeface="Rockwell"/>
                <a:cs typeface="Rockwell"/>
              </a:rPr>
              <a:t>Heir </a:t>
            </a:r>
            <a:r>
              <a:rPr lang="en-US" dirty="0">
                <a:latin typeface="Rockwell"/>
                <a:cs typeface="Rockwell"/>
              </a:rPr>
              <a:t>to the Austro-Hungarian Empire </a:t>
            </a:r>
          </a:p>
          <a:p>
            <a:pPr>
              <a:lnSpc>
                <a:spcPct val="120000"/>
              </a:lnSpc>
              <a:buFont typeface="Arial"/>
              <a:buChar char="•"/>
              <a:tabLst>
                <a:tab pos="684213" algn="l"/>
              </a:tabLst>
              <a:defRPr/>
            </a:pPr>
            <a:r>
              <a:rPr lang="en-US" dirty="0">
                <a:latin typeface="Rockwell"/>
                <a:cs typeface="Rockwell"/>
              </a:rPr>
              <a:t>He and his wife were shot and killed in June, 1914</a:t>
            </a:r>
          </a:p>
          <a:p>
            <a:pPr>
              <a:lnSpc>
                <a:spcPct val="120000"/>
              </a:lnSpc>
              <a:buFont typeface="Arial"/>
              <a:buChar char="•"/>
              <a:tabLst>
                <a:tab pos="684213" algn="l"/>
              </a:tabLst>
              <a:defRPr/>
            </a:pPr>
            <a:r>
              <a:rPr lang="en-US" dirty="0">
                <a:latin typeface="Rockwell"/>
                <a:cs typeface="Rockwell"/>
              </a:rPr>
              <a:t>His assassin was a member of </a:t>
            </a:r>
            <a:r>
              <a:rPr lang="en-US" dirty="0" smtClean="0">
                <a:latin typeface="Rockwell"/>
                <a:cs typeface="Rockwell"/>
              </a:rPr>
              <a:t>a </a:t>
            </a:r>
            <a:r>
              <a:rPr lang="en-US" dirty="0" smtClean="0">
                <a:solidFill>
                  <a:srgbClr val="FFFF00"/>
                </a:solidFill>
                <a:latin typeface="Rockwell"/>
                <a:cs typeface="Rockwell"/>
              </a:rPr>
              <a:t>Serbian</a:t>
            </a:r>
            <a:r>
              <a:rPr lang="en-US" dirty="0" smtClean="0">
                <a:latin typeface="Rockwell"/>
                <a:cs typeface="Rockwell"/>
              </a:rPr>
              <a:t> nationalist </a:t>
            </a:r>
            <a:r>
              <a:rPr lang="en-US" dirty="0">
                <a:latin typeface="Rockwell"/>
                <a:cs typeface="Rockwell"/>
              </a:rPr>
              <a:t>group; the assassination destroyed the delicate balance of stability in Europe </a:t>
            </a:r>
          </a:p>
          <a:p>
            <a:pPr>
              <a:lnSpc>
                <a:spcPct val="120000"/>
              </a:lnSpc>
              <a:buFont typeface="Arial"/>
              <a:buChar char="•"/>
              <a:tabLst>
                <a:tab pos="684213" algn="l"/>
              </a:tabLst>
              <a:defRPr/>
            </a:pPr>
            <a:r>
              <a:rPr lang="en-US" dirty="0">
                <a:latin typeface="Rockwell"/>
                <a:cs typeface="Rockwell"/>
              </a:rPr>
              <a:t>Due to the alliance system, when Austria-Hungary declared war on </a:t>
            </a:r>
            <a:r>
              <a:rPr lang="en-US" dirty="0" smtClean="0">
                <a:latin typeface="Rockwell"/>
                <a:cs typeface="Rockwell"/>
              </a:rPr>
              <a:t>Serbia, </a:t>
            </a:r>
            <a:r>
              <a:rPr lang="en-US" dirty="0" smtClean="0">
                <a:solidFill>
                  <a:srgbClr val="FFFF00"/>
                </a:solidFill>
                <a:latin typeface="Rockwell"/>
                <a:cs typeface="Rockwell"/>
              </a:rPr>
              <a:t>Germany</a:t>
            </a:r>
            <a:r>
              <a:rPr lang="en-US" dirty="0" smtClean="0">
                <a:latin typeface="Rockwell"/>
                <a:cs typeface="Rockwell"/>
              </a:rPr>
              <a:t> </a:t>
            </a:r>
            <a:r>
              <a:rPr lang="en-US" dirty="0">
                <a:latin typeface="Rockwell"/>
                <a:cs typeface="Rockwell"/>
              </a:rPr>
              <a:t>joined them! </a:t>
            </a:r>
          </a:p>
          <a:p>
            <a:endParaRPr lang="en-US" dirty="0"/>
          </a:p>
        </p:txBody>
      </p:sp>
      <p:pic>
        <p:nvPicPr>
          <p:cNvPr id="6" name="Picture 6" descr="FWWarchduke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r="13854"/>
          <a:stretch>
            <a:fillRect/>
          </a:stretch>
        </p:blipFill>
        <p:spPr bwMode="auto">
          <a:xfrm>
            <a:off x="477062" y="2110433"/>
            <a:ext cx="3011488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4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10072</TotalTime>
  <Words>1001</Words>
  <Application>Microsoft Macintosh PowerPoint</Application>
  <PresentationFormat>On-screen Show (4:3)</PresentationFormat>
  <Paragraphs>106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 Narrow</vt:lpstr>
      <vt:lpstr>Avenir Next Condensed Regular</vt:lpstr>
      <vt:lpstr>Calibri</vt:lpstr>
      <vt:lpstr>Calisto MT</vt:lpstr>
      <vt:lpstr>ＭＳ Ｐ明朝</vt:lpstr>
      <vt:lpstr>Rockwell</vt:lpstr>
      <vt:lpstr>Arial</vt:lpstr>
      <vt:lpstr>Story</vt:lpstr>
      <vt:lpstr>Document</vt:lpstr>
      <vt:lpstr>World War I: 1914 - 1918</vt:lpstr>
      <vt:lpstr>Allied Forces &amp; Central Powers</vt:lpstr>
      <vt:lpstr>Introduction: Key Terms to Know</vt:lpstr>
      <vt:lpstr>Causes of WWI  Nationalism</vt:lpstr>
      <vt:lpstr> Causes of WWI  Imperialism</vt:lpstr>
      <vt:lpstr>Causes of WWI  Militarism</vt:lpstr>
      <vt:lpstr>Militarism…cont.</vt:lpstr>
      <vt:lpstr>Causes of WWI  Alliances</vt:lpstr>
      <vt:lpstr>Causes of WWI Assassination of Archduke Franz Ferdinand: </vt:lpstr>
      <vt:lpstr> Alliances: Everyone Declares War!</vt:lpstr>
      <vt:lpstr>A. Reasons for the United States Involvement in World War I</vt:lpstr>
      <vt:lpstr>A. Reasons for the United States Involvement in World War I</vt:lpstr>
      <vt:lpstr>A. Reasons for the United States Involvement in World War I</vt:lpstr>
      <vt:lpstr>A. Reasons for the United States Involvement in World War I</vt:lpstr>
      <vt:lpstr>PowerPoint Presentation</vt:lpstr>
      <vt:lpstr>PowerPoint Presentation</vt:lpstr>
      <vt:lpstr>B. The Allied Powers:</vt:lpstr>
      <vt:lpstr>B. The Central Powers:</vt:lpstr>
      <vt:lpstr>PowerPoint Presentation</vt:lpstr>
      <vt:lpstr>Trench Warfare</vt:lpstr>
      <vt:lpstr>Trenches: What is the problem with Trench Warfare?  </vt:lpstr>
      <vt:lpstr>The War is Over…</vt:lpstr>
      <vt:lpstr>C.  United States Leadership as the War Ended: </vt:lpstr>
      <vt:lpstr>C.  United States Leadership as the War Ended: </vt:lpstr>
      <vt:lpstr>Summary of Wilson’s Fourteen Points:</vt:lpstr>
      <vt:lpstr>How did WWI end? 1919 - The Treaty of Versailles</vt:lpstr>
      <vt:lpstr>Brief Summary of the Treaty of Versailles: </vt:lpstr>
      <vt:lpstr>Looking to  the Future?   </vt:lpstr>
      <vt:lpstr>Why did the leaders of Great Britain, Russia, and Germany look so much alike? </vt:lpstr>
    </vt:vector>
  </TitlesOfParts>
  <Company>Falls Church City Schools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Falls Church City Schools</dc:creator>
  <cp:lastModifiedBy>Microsoft Office User</cp:lastModifiedBy>
  <cp:revision>126</cp:revision>
  <dcterms:created xsi:type="dcterms:W3CDTF">2014-01-11T04:56:28Z</dcterms:created>
  <dcterms:modified xsi:type="dcterms:W3CDTF">2019-08-20T22:11:28Z</dcterms:modified>
</cp:coreProperties>
</file>