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58" r:id="rId4"/>
    <p:sldId id="287" r:id="rId5"/>
    <p:sldId id="260" r:id="rId6"/>
    <p:sldId id="276" r:id="rId7"/>
    <p:sldId id="261" r:id="rId8"/>
    <p:sldId id="284" r:id="rId9"/>
    <p:sldId id="264" r:id="rId10"/>
    <p:sldId id="296" r:id="rId11"/>
    <p:sldId id="257" r:id="rId12"/>
    <p:sldId id="272" r:id="rId13"/>
    <p:sldId id="290" r:id="rId14"/>
    <p:sldId id="291" r:id="rId15"/>
    <p:sldId id="274" r:id="rId16"/>
    <p:sldId id="273" r:id="rId17"/>
    <p:sldId id="294" r:id="rId18"/>
    <p:sldId id="283" r:id="rId19"/>
    <p:sldId id="285" r:id="rId20"/>
    <p:sldId id="295" r:id="rId21"/>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9215"/>
    <a:srgbClr val="FFD788"/>
    <a:srgbClr val="FFD579"/>
    <a:srgbClr val="FEFF82"/>
    <a:srgbClr val="FFFC00"/>
    <a:srgbClr val="FFCB38"/>
    <a:srgbClr val="F9FFC7"/>
    <a:srgbClr val="FEFF79"/>
    <a:srgbClr val="FEF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90" autoAdjust="0"/>
    <p:restoredTop sz="97286" autoAdjust="0"/>
  </p:normalViewPr>
  <p:slideViewPr>
    <p:cSldViewPr>
      <p:cViewPr>
        <p:scale>
          <a:sx n="85" d="100"/>
          <a:sy n="85" d="100"/>
        </p:scale>
        <p:origin x="184" y="7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CA"/>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9228A3B-B35E-46EC-9836-3D1580F38309}" type="slidenum">
              <a:rPr lang="en-CA"/>
              <a:pPr>
                <a:defRPr/>
              </a:pPr>
              <a:t>‹#›</a:t>
            </a:fld>
            <a:endParaRPr lang="en-CA"/>
          </a:p>
        </p:txBody>
      </p:sp>
    </p:spTree>
    <p:extLst>
      <p:ext uri="{BB962C8B-B14F-4D97-AF65-F5344CB8AC3E}">
        <p14:creationId xmlns:p14="http://schemas.microsoft.com/office/powerpoint/2010/main" val="2901589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53F833BB-BC73-40FA-921A-E1EFBC543EC6}" type="slidenum">
              <a:rPr lang="en-CA" smtClean="0"/>
              <a:pPr/>
              <a:t>1</a:t>
            </a:fld>
            <a:endParaRPr lang="en-CA"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A905460-EF23-4D20-81A8-D2AC21EA38DF}"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8F07CDB-2B36-41BB-AE34-AD35D2FC947A}"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A97443A6-84FC-49FD-A286-D7A11E2FDB44}"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79F0EB5A-6CD8-4BDF-B862-77257A36C25E}"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312D627F-1A64-4CA5-9594-528DC7E2C65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0DEF4290-43F2-4152-99D3-CA1DA8242732}"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94AA0BBC-0AAD-4825-8F00-8C0405283BD7}"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C4DFB602-E1AD-41C7-AB01-AA524353FB20}"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8AED1BAB-A7FE-4F68-AE08-244D8E84664A}"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3BFE9450-40AE-4C8C-8CD2-4DDAAC5093C9}"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A5210730-623F-4697-BFA9-5B89C2E86EAC}"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F4E2F3E-D86D-407A-9D3E-AE594E10BCA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gif"/><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hyperlink" Target="http://www.youtube.com/watch?v=3X_hEAjHnf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ctrTitle" idx="4294967295"/>
          </p:nvPr>
        </p:nvSpPr>
        <p:spPr>
          <a:xfrm>
            <a:off x="685800" y="2130425"/>
            <a:ext cx="7772400" cy="1470025"/>
          </a:xfrm>
        </p:spPr>
        <p:txBody>
          <a:bodyPr/>
          <a:lstStyle/>
          <a:p>
            <a:r>
              <a:rPr lang="en-US" sz="5400" smtClean="0">
                <a:latin typeface="Bernard MT Condensed" pitchFamily="18" charset="0"/>
              </a:rPr>
              <a:t>Progressive Movement</a:t>
            </a:r>
          </a:p>
        </p:txBody>
      </p:sp>
      <p:sp>
        <p:nvSpPr>
          <p:cNvPr id="14338" name="Rectangle 6"/>
          <p:cNvSpPr>
            <a:spLocks noGrp="1" noChangeArrowheads="1"/>
          </p:cNvSpPr>
          <p:nvPr>
            <p:ph type="subTitle" idx="4294967295"/>
          </p:nvPr>
        </p:nvSpPr>
        <p:spPr>
          <a:xfrm>
            <a:off x="1371600" y="3886200"/>
            <a:ext cx="6400800" cy="1752600"/>
          </a:xfrm>
        </p:spPr>
        <p:txBody>
          <a:bodyPr/>
          <a:lstStyle/>
          <a:p>
            <a:pPr marL="0" indent="0" algn="ctr">
              <a:buFontTx/>
              <a:buNone/>
            </a:pPr>
            <a:r>
              <a:rPr lang="en-US" smtClean="0">
                <a:latin typeface="Rockwell Condensed" pitchFamily="18" charset="0"/>
              </a:rPr>
              <a:t>America’s Response to Industrialization</a:t>
            </a:r>
            <a:r>
              <a:rPr lang="en-US" smtClean="0">
                <a:latin typeface="Arial Narrow"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4387"/>
            <a:ext cx="7309058" cy="1077218"/>
          </a:xfrm>
          <a:prstGeom prst="rect">
            <a:avLst/>
          </a:prstGeom>
          <a:noFill/>
        </p:spPr>
        <p:txBody>
          <a:bodyPr wrap="square" rtlCol="0">
            <a:spAutoFit/>
          </a:bodyPr>
          <a:lstStyle/>
          <a:p>
            <a:r>
              <a:rPr lang="en-US" sz="3200" dirty="0">
                <a:latin typeface="Rockwell" charset="0"/>
                <a:ea typeface="Rockwell" charset="0"/>
                <a:cs typeface="Rockwell" charset="0"/>
              </a:rPr>
              <a:t>What major strike at a Carnegie Steel Mill caused massive public outrage</a:t>
            </a:r>
            <a:r>
              <a:rPr lang="en-US" sz="3200">
                <a:latin typeface="Rockwell" charset="0"/>
                <a:ea typeface="Rockwell" charset="0"/>
                <a:cs typeface="Rockwell" charset="0"/>
              </a:rPr>
              <a:t>? </a:t>
            </a:r>
            <a:endParaRPr lang="en-US" sz="3200" dirty="0">
              <a:latin typeface="Rockwell" charset="0"/>
              <a:ea typeface="Rockwell" charset="0"/>
              <a:cs typeface="Rockwell" charset="0"/>
            </a:endParaRPr>
          </a:p>
        </p:txBody>
      </p:sp>
      <p:sp>
        <p:nvSpPr>
          <p:cNvPr id="3" name="TextBox 2"/>
          <p:cNvSpPr txBox="1"/>
          <p:nvPr/>
        </p:nvSpPr>
        <p:spPr>
          <a:xfrm>
            <a:off x="1498081" y="1323865"/>
            <a:ext cx="6147837" cy="830997"/>
          </a:xfrm>
          <a:prstGeom prst="rect">
            <a:avLst/>
          </a:prstGeom>
          <a:noFill/>
        </p:spPr>
        <p:txBody>
          <a:bodyPr wrap="none" rtlCol="0">
            <a:spAutoFit/>
          </a:bodyPr>
          <a:lstStyle/>
          <a:p>
            <a:r>
              <a:rPr lang="en-US" sz="4800" smtClean="0">
                <a:solidFill>
                  <a:srgbClr val="FF9300"/>
                </a:solidFill>
                <a:latin typeface="Rockwell" charset="0"/>
                <a:ea typeface="Rockwell" charset="0"/>
                <a:cs typeface="Rockwell" charset="0"/>
              </a:rPr>
              <a:t>HOMESTEAD STRIKE</a:t>
            </a:r>
            <a:endParaRPr lang="en-US" sz="4800">
              <a:solidFill>
                <a:srgbClr val="FF9300"/>
              </a:solidFill>
              <a:latin typeface="Rockwell" charset="0"/>
              <a:ea typeface="Rockwell" charset="0"/>
              <a:cs typeface="Rockwell" charset="0"/>
            </a:endParaRPr>
          </a:p>
        </p:txBody>
      </p:sp>
      <p:sp>
        <p:nvSpPr>
          <p:cNvPr id="4" name="TextBox 3"/>
          <p:cNvSpPr txBox="1"/>
          <p:nvPr/>
        </p:nvSpPr>
        <p:spPr>
          <a:xfrm>
            <a:off x="1143000" y="3276600"/>
            <a:ext cx="7779895" cy="2062103"/>
          </a:xfrm>
          <a:prstGeom prst="rect">
            <a:avLst/>
          </a:prstGeom>
          <a:noFill/>
        </p:spPr>
        <p:txBody>
          <a:bodyPr wrap="square" rtlCol="0">
            <a:spAutoFit/>
          </a:bodyPr>
          <a:lstStyle/>
          <a:p>
            <a:r>
              <a:rPr lang="en-US" sz="3200" dirty="0">
                <a:latin typeface="Rockwell" charset="0"/>
                <a:ea typeface="Rockwell" charset="0"/>
                <a:cs typeface="Rockwell" charset="0"/>
              </a:rPr>
              <a:t>What major </a:t>
            </a:r>
            <a:r>
              <a:rPr lang="en-US" sz="3200" b="1" dirty="0">
                <a:latin typeface="Rockwell" charset="0"/>
                <a:ea typeface="Rockwell" charset="0"/>
                <a:cs typeface="Rockwell" charset="0"/>
              </a:rPr>
              <a:t>railroad</a:t>
            </a:r>
            <a:r>
              <a:rPr lang="en-US" sz="3200" dirty="0">
                <a:latin typeface="Rockwell" charset="0"/>
                <a:ea typeface="Rockwell" charset="0"/>
                <a:cs typeface="Rockwell" charset="0"/>
              </a:rPr>
              <a:t> strike led to federal troops intervening, a union boss in prison, and the declaration of Labor Day as a national holiday?</a:t>
            </a:r>
            <a:endParaRPr lang="en-US" sz="3200" dirty="0">
              <a:latin typeface="Rockwell" charset="0"/>
              <a:ea typeface="Rockwell" charset="0"/>
              <a:cs typeface="Rockwell" charset="0"/>
            </a:endParaRPr>
          </a:p>
        </p:txBody>
      </p:sp>
      <p:sp>
        <p:nvSpPr>
          <p:cNvPr id="5" name="TextBox 4"/>
          <p:cNvSpPr txBox="1"/>
          <p:nvPr/>
        </p:nvSpPr>
        <p:spPr>
          <a:xfrm>
            <a:off x="2210923" y="5486400"/>
            <a:ext cx="5173211" cy="830997"/>
          </a:xfrm>
          <a:prstGeom prst="rect">
            <a:avLst/>
          </a:prstGeom>
          <a:noFill/>
        </p:spPr>
        <p:txBody>
          <a:bodyPr wrap="none" rtlCol="0">
            <a:spAutoFit/>
          </a:bodyPr>
          <a:lstStyle/>
          <a:p>
            <a:r>
              <a:rPr lang="en-US" sz="4800" smtClean="0">
                <a:solidFill>
                  <a:srgbClr val="FF9300"/>
                </a:solidFill>
                <a:latin typeface="Rockwell" charset="0"/>
                <a:ea typeface="Rockwell" charset="0"/>
                <a:cs typeface="Rockwell" charset="0"/>
              </a:rPr>
              <a:t>PULLMAN STRIKE</a:t>
            </a:r>
            <a:endParaRPr lang="en-US" sz="4800">
              <a:solidFill>
                <a:srgbClr val="FF9300"/>
              </a:solidFill>
              <a:latin typeface="Rockwell" charset="0"/>
              <a:ea typeface="Rockwell" charset="0"/>
              <a:cs typeface="Rockwell" charset="0"/>
            </a:endParaRPr>
          </a:p>
        </p:txBody>
      </p:sp>
    </p:spTree>
    <p:extLst>
      <p:ext uri="{BB962C8B-B14F-4D97-AF65-F5344CB8AC3E}">
        <p14:creationId xmlns:p14="http://schemas.microsoft.com/office/powerpoint/2010/main" val="201873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title"/>
          </p:nvPr>
        </p:nvSpPr>
        <p:spPr>
          <a:xfrm>
            <a:off x="533400" y="609600"/>
            <a:ext cx="8229600" cy="1143000"/>
          </a:xfrm>
        </p:spPr>
        <p:txBody>
          <a:bodyPr/>
          <a:lstStyle/>
          <a:p>
            <a:r>
              <a:rPr lang="en-US" sz="4000" dirty="0" smtClean="0">
                <a:latin typeface="Rockwell" pitchFamily="18" charset="0"/>
              </a:rPr>
              <a:t>Progressive…</a:t>
            </a:r>
            <a:r>
              <a:rPr lang="en-US" sz="4000" i="1" dirty="0" smtClean="0">
                <a:latin typeface="Rockwell" pitchFamily="18" charset="0"/>
              </a:rPr>
              <a:t>What does it mean?</a:t>
            </a:r>
            <a:r>
              <a:rPr lang="en-US" sz="4000" i="1" dirty="0" smtClean="0"/>
              <a:t> </a:t>
            </a:r>
          </a:p>
        </p:txBody>
      </p:sp>
      <p:sp>
        <p:nvSpPr>
          <p:cNvPr id="19461" name="Rectangle 5"/>
          <p:cNvSpPr>
            <a:spLocks noGrp="1" noChangeArrowheads="1"/>
          </p:cNvSpPr>
          <p:nvPr>
            <p:ph type="body" sz="half" idx="1"/>
          </p:nvPr>
        </p:nvSpPr>
        <p:spPr>
          <a:xfrm>
            <a:off x="990600" y="1295401"/>
            <a:ext cx="7620000" cy="4114800"/>
          </a:xfrm>
        </p:spPr>
        <p:txBody>
          <a:bodyPr/>
          <a:lstStyle/>
          <a:p>
            <a:pPr>
              <a:lnSpc>
                <a:spcPct val="90000"/>
              </a:lnSpc>
            </a:pPr>
            <a:endParaRPr lang="en-US" sz="2400" dirty="0" smtClean="0"/>
          </a:p>
          <a:p>
            <a:pPr>
              <a:lnSpc>
                <a:spcPct val="90000"/>
              </a:lnSpc>
            </a:pPr>
            <a:r>
              <a:rPr lang="en-US" dirty="0" smtClean="0">
                <a:latin typeface="Rockwell" pitchFamily="18" charset="0"/>
              </a:rPr>
              <a:t>What is the </a:t>
            </a:r>
            <a:r>
              <a:rPr lang="en-US" dirty="0" smtClean="0">
                <a:solidFill>
                  <a:srgbClr val="009900"/>
                </a:solidFill>
                <a:latin typeface="Rockwell" pitchFamily="18" charset="0"/>
              </a:rPr>
              <a:t>root word </a:t>
            </a:r>
            <a:r>
              <a:rPr lang="en-US" dirty="0" smtClean="0">
                <a:latin typeface="Rockwell" pitchFamily="18" charset="0"/>
              </a:rPr>
              <a:t>in Progressive? </a:t>
            </a:r>
          </a:p>
          <a:p>
            <a:pPr>
              <a:lnSpc>
                <a:spcPct val="90000"/>
              </a:lnSpc>
            </a:pPr>
            <a:endParaRPr lang="en-US" sz="2000" dirty="0" smtClean="0">
              <a:latin typeface="Rockwell" pitchFamily="18" charset="0"/>
            </a:endParaRPr>
          </a:p>
          <a:p>
            <a:pPr>
              <a:lnSpc>
                <a:spcPct val="90000"/>
              </a:lnSpc>
            </a:pPr>
            <a:r>
              <a:rPr lang="en-US" dirty="0" smtClean="0">
                <a:solidFill>
                  <a:srgbClr val="009900"/>
                </a:solidFill>
                <a:latin typeface="Rockwell" pitchFamily="18" charset="0"/>
              </a:rPr>
              <a:t>Progress</a:t>
            </a:r>
            <a:r>
              <a:rPr lang="en-US" dirty="0" smtClean="0">
                <a:latin typeface="Rockwell" pitchFamily="18" charset="0"/>
              </a:rPr>
              <a:t>: </a:t>
            </a:r>
            <a:r>
              <a:rPr lang="en-US" i="1" dirty="0" smtClean="0">
                <a:latin typeface="Rockwell" pitchFamily="18" charset="0"/>
              </a:rPr>
              <a:t>“Steady improvement, as of a society or civilization”</a:t>
            </a:r>
          </a:p>
          <a:p>
            <a:pPr>
              <a:lnSpc>
                <a:spcPct val="90000"/>
              </a:lnSpc>
            </a:pPr>
            <a:endParaRPr lang="en-US" sz="2000" dirty="0" smtClean="0">
              <a:latin typeface="Rockwell" pitchFamily="18" charset="0"/>
            </a:endParaRPr>
          </a:p>
          <a:p>
            <a:pPr>
              <a:lnSpc>
                <a:spcPct val="90000"/>
              </a:lnSpc>
            </a:pPr>
            <a:r>
              <a:rPr lang="en-US" dirty="0" smtClean="0">
                <a:latin typeface="Rockwell" pitchFamily="18" charset="0"/>
              </a:rPr>
              <a:t>Does Progress have a </a:t>
            </a:r>
            <a:r>
              <a:rPr lang="en-US" dirty="0" smtClean="0">
                <a:solidFill>
                  <a:srgbClr val="009900"/>
                </a:solidFill>
                <a:latin typeface="Rockwell" pitchFamily="18" charset="0"/>
              </a:rPr>
              <a:t>prefix</a:t>
            </a:r>
            <a:r>
              <a:rPr lang="en-US" dirty="0" smtClean="0">
                <a:latin typeface="Rockwell" pitchFamily="18" charset="0"/>
              </a:rPr>
              <a:t>? </a:t>
            </a:r>
          </a:p>
          <a:p>
            <a:pPr>
              <a:lnSpc>
                <a:spcPct val="90000"/>
              </a:lnSpc>
            </a:pPr>
            <a:endParaRPr lang="en-US" sz="600" dirty="0" smtClean="0">
              <a:latin typeface="Rockwell" pitchFamily="18" charset="0"/>
            </a:endParaRPr>
          </a:p>
          <a:p>
            <a:pPr marL="0" indent="0" algn="ctr">
              <a:lnSpc>
                <a:spcPct val="90000"/>
              </a:lnSpc>
              <a:buNone/>
            </a:pPr>
            <a:r>
              <a:rPr lang="en-US" sz="6000" dirty="0" smtClean="0">
                <a:solidFill>
                  <a:srgbClr val="009900"/>
                </a:solidFill>
                <a:latin typeface="Rockwell" pitchFamily="18" charset="0"/>
              </a:rPr>
              <a:t>Pro</a:t>
            </a:r>
            <a:r>
              <a:rPr lang="en-US" sz="6000" dirty="0" smtClean="0">
                <a:latin typeface="Rockwell" pitchFamily="18" charset="0"/>
              </a:rPr>
              <a:t> = </a:t>
            </a:r>
            <a:r>
              <a:rPr lang="en-US" sz="6000" dirty="0" smtClean="0">
                <a:solidFill>
                  <a:srgbClr val="009900"/>
                </a:solidFill>
                <a:latin typeface="Rockwell" pitchFamily="18" charset="0"/>
              </a:rPr>
              <a:t>Positive</a:t>
            </a:r>
            <a:r>
              <a:rPr lang="en-US" sz="6000" dirty="0" smtClean="0">
                <a:latin typeface="Rockwell" pitchFamily="18" charset="0"/>
              </a:rPr>
              <a:t> </a:t>
            </a:r>
          </a:p>
        </p:txBody>
      </p:sp>
      <p:sp>
        <p:nvSpPr>
          <p:cNvPr id="19468" name="Oval 12"/>
          <p:cNvSpPr>
            <a:spLocks noChangeArrowheads="1"/>
          </p:cNvSpPr>
          <p:nvPr/>
        </p:nvSpPr>
        <p:spPr bwMode="auto">
          <a:xfrm>
            <a:off x="533400" y="762000"/>
            <a:ext cx="1143000" cy="990600"/>
          </a:xfrm>
          <a:prstGeom prst="ellipse">
            <a:avLst/>
          </a:prstGeom>
          <a:solidFill>
            <a:srgbClr val="66FF33">
              <a:alpha val="23137"/>
            </a:srgbClr>
          </a:solidFill>
          <a:ln w="9525">
            <a:solidFill>
              <a:schemeClr val="tx1"/>
            </a:solidFill>
            <a:round/>
            <a:headEnd/>
            <a:tailEnd/>
          </a:ln>
        </p:spPr>
        <p:txBody>
          <a:bodyPr wrap="none" anchor="ctr"/>
          <a:lstStyle/>
          <a:p>
            <a:pPr algn="ctr"/>
            <a:endParaRPr lang="en-US">
              <a:solidFill>
                <a:srgbClr val="FF3300"/>
              </a:solidFill>
            </a:endParaRPr>
          </a:p>
        </p:txBody>
      </p:sp>
      <p:cxnSp>
        <p:nvCxnSpPr>
          <p:cNvPr id="8" name="Straight Connector 7"/>
          <p:cNvCxnSpPr/>
          <p:nvPr/>
        </p:nvCxnSpPr>
        <p:spPr>
          <a:xfrm>
            <a:off x="762000" y="1447800"/>
            <a:ext cx="20891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152400"/>
            <a:ext cx="762000" cy="584775"/>
          </a:xfrm>
          <a:prstGeom prst="rect">
            <a:avLst/>
          </a:prstGeom>
          <a:noFill/>
        </p:spPr>
        <p:txBody>
          <a:bodyPr wrap="square" rtlCol="0">
            <a:spAutoFit/>
          </a:bodyPr>
          <a:lstStyle/>
          <a:p>
            <a:r>
              <a:rPr lang="en-US" sz="3200" dirty="0" smtClean="0">
                <a:latin typeface="Rockwell" pitchFamily="18" charset="0"/>
              </a:rPr>
              <a:t>N.</a:t>
            </a:r>
            <a:endParaRPr lang="en-US" sz="3200" dirty="0">
              <a:latin typeface="Rockwell" pitchFamily="18" charset="0"/>
            </a:endParaRPr>
          </a:p>
        </p:txBody>
      </p:sp>
      <p:sp>
        <p:nvSpPr>
          <p:cNvPr id="2" name="TextBox 1"/>
          <p:cNvSpPr txBox="1"/>
          <p:nvPr/>
        </p:nvSpPr>
        <p:spPr>
          <a:xfrm>
            <a:off x="990600" y="5334000"/>
            <a:ext cx="7262325" cy="584776"/>
          </a:xfrm>
          <a:prstGeom prst="rect">
            <a:avLst/>
          </a:prstGeom>
          <a:noFill/>
        </p:spPr>
        <p:txBody>
          <a:bodyPr wrap="none" rtlCol="0">
            <a:spAutoFit/>
          </a:bodyPr>
          <a:lstStyle/>
          <a:p>
            <a:r>
              <a:rPr lang="en-US" sz="3200" dirty="0" smtClean="0">
                <a:latin typeface="Rockwell"/>
                <a:cs typeface="Rockwell"/>
              </a:rPr>
              <a:t>What was the Progressive Movement? </a:t>
            </a:r>
            <a:endParaRPr lang="en-US" sz="3200" dirty="0">
              <a:latin typeface="Rockwell"/>
              <a:cs typeface="Rockwell"/>
            </a:endParaRPr>
          </a:p>
        </p:txBody>
      </p:sp>
      <p:sp>
        <p:nvSpPr>
          <p:cNvPr id="3" name="TextBox 2"/>
          <p:cNvSpPr txBox="1"/>
          <p:nvPr/>
        </p:nvSpPr>
        <p:spPr>
          <a:xfrm>
            <a:off x="342116" y="6019800"/>
            <a:ext cx="8801884" cy="523220"/>
          </a:xfrm>
          <a:prstGeom prst="rect">
            <a:avLst/>
          </a:prstGeom>
          <a:noFill/>
        </p:spPr>
        <p:txBody>
          <a:bodyPr wrap="none" rtlCol="0">
            <a:spAutoFit/>
          </a:bodyPr>
          <a:lstStyle/>
          <a:p>
            <a:r>
              <a:rPr lang="en-US" sz="2800" dirty="0" smtClean="0">
                <a:solidFill>
                  <a:srgbClr val="0000FF"/>
                </a:solidFill>
                <a:latin typeface="Rockwell"/>
                <a:cs typeface="Rockwell"/>
              </a:rPr>
              <a:t>Movement to IMPROVE the lives of ALL AMERICANS.</a:t>
            </a:r>
            <a:endParaRPr lang="en-US" sz="2800" dirty="0">
              <a:solidFill>
                <a:srgbClr val="0000FF"/>
              </a:solidFill>
              <a:latin typeface="Rockwell"/>
              <a:cs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28600" y="457200"/>
            <a:ext cx="9144000" cy="1143000"/>
          </a:xfrm>
        </p:spPr>
        <p:txBody>
          <a:bodyPr/>
          <a:lstStyle/>
          <a:p>
            <a:r>
              <a:rPr lang="en-US" sz="3600" dirty="0" smtClean="0">
                <a:latin typeface="Rockwell" pitchFamily="18" charset="0"/>
              </a:rPr>
              <a:t>O. Progressive Movement REFORMS</a:t>
            </a:r>
          </a:p>
        </p:txBody>
      </p:sp>
      <p:grpSp>
        <p:nvGrpSpPr>
          <p:cNvPr id="34819" name="Group 4"/>
          <p:cNvGrpSpPr>
            <a:grpSpLocks/>
          </p:cNvGrpSpPr>
          <p:nvPr/>
        </p:nvGrpSpPr>
        <p:grpSpPr bwMode="auto">
          <a:xfrm>
            <a:off x="2971800" y="2743200"/>
            <a:ext cx="3568700" cy="1728788"/>
            <a:chOff x="3800" y="7590"/>
            <a:chExt cx="3250" cy="2925"/>
          </a:xfrm>
        </p:grpSpPr>
        <p:sp>
          <p:nvSpPr>
            <p:cNvPr id="34827" name="Line 5"/>
            <p:cNvSpPr>
              <a:spLocks noChangeShapeType="1"/>
            </p:cNvSpPr>
            <p:nvPr/>
          </p:nvSpPr>
          <p:spPr bwMode="auto">
            <a:xfrm flipH="1">
              <a:off x="3800" y="7590"/>
              <a:ext cx="1645" cy="2850"/>
            </a:xfrm>
            <a:prstGeom prst="line">
              <a:avLst/>
            </a:prstGeom>
            <a:noFill/>
            <a:ln w="28575">
              <a:solidFill>
                <a:srgbClr val="000000"/>
              </a:solidFill>
              <a:round/>
              <a:headEnd/>
              <a:tailEnd type="triangle" w="med" len="med"/>
            </a:ln>
          </p:spPr>
          <p:txBody>
            <a:bodyPr/>
            <a:lstStyle/>
            <a:p>
              <a:endParaRPr lang="en-US"/>
            </a:p>
          </p:txBody>
        </p:sp>
        <p:sp>
          <p:nvSpPr>
            <p:cNvPr id="34828" name="Line 6"/>
            <p:cNvSpPr>
              <a:spLocks noChangeShapeType="1"/>
            </p:cNvSpPr>
            <p:nvPr/>
          </p:nvSpPr>
          <p:spPr bwMode="auto">
            <a:xfrm>
              <a:off x="5445" y="7590"/>
              <a:ext cx="0" cy="2925"/>
            </a:xfrm>
            <a:prstGeom prst="line">
              <a:avLst/>
            </a:prstGeom>
            <a:noFill/>
            <a:ln w="28575">
              <a:solidFill>
                <a:srgbClr val="000000"/>
              </a:solidFill>
              <a:round/>
              <a:headEnd/>
              <a:tailEnd type="triangle" w="med" len="med"/>
            </a:ln>
          </p:spPr>
          <p:txBody>
            <a:bodyPr/>
            <a:lstStyle/>
            <a:p>
              <a:endParaRPr lang="en-US"/>
            </a:p>
          </p:txBody>
        </p:sp>
        <p:sp>
          <p:nvSpPr>
            <p:cNvPr id="34829" name="Line 7"/>
            <p:cNvSpPr>
              <a:spLocks noChangeShapeType="1"/>
            </p:cNvSpPr>
            <p:nvPr/>
          </p:nvSpPr>
          <p:spPr bwMode="auto">
            <a:xfrm>
              <a:off x="5445" y="7605"/>
              <a:ext cx="1605" cy="2780"/>
            </a:xfrm>
            <a:prstGeom prst="line">
              <a:avLst/>
            </a:prstGeom>
            <a:noFill/>
            <a:ln w="28575">
              <a:solidFill>
                <a:srgbClr val="000000"/>
              </a:solidFill>
              <a:round/>
              <a:headEnd/>
              <a:tailEnd type="triangle" w="med" len="med"/>
            </a:ln>
          </p:spPr>
          <p:txBody>
            <a:bodyPr/>
            <a:lstStyle/>
            <a:p>
              <a:endParaRPr lang="en-US"/>
            </a:p>
          </p:txBody>
        </p:sp>
      </p:grpSp>
      <p:sp>
        <p:nvSpPr>
          <p:cNvPr id="34820" name="Oval 8"/>
          <p:cNvSpPr>
            <a:spLocks noChangeArrowheads="1"/>
          </p:cNvSpPr>
          <p:nvPr/>
        </p:nvSpPr>
        <p:spPr bwMode="auto">
          <a:xfrm>
            <a:off x="990600" y="4419600"/>
            <a:ext cx="2514600" cy="1704975"/>
          </a:xfrm>
          <a:prstGeom prst="ellipse">
            <a:avLst/>
          </a:prstGeom>
          <a:solidFill>
            <a:schemeClr val="folHlink"/>
          </a:solidFill>
          <a:ln w="19050">
            <a:solidFill>
              <a:srgbClr val="000000"/>
            </a:solidFill>
            <a:round/>
            <a:headEnd/>
            <a:tailEnd/>
          </a:ln>
        </p:spPr>
        <p:txBody>
          <a:bodyPr/>
          <a:lstStyle/>
          <a:p>
            <a:pPr algn="ctr">
              <a:spcBef>
                <a:spcPct val="50000"/>
              </a:spcBef>
            </a:pPr>
            <a:r>
              <a:rPr lang="en-US" dirty="0" smtClean="0">
                <a:latin typeface="Rockwell" pitchFamily="18" charset="0"/>
              </a:rPr>
              <a:t>Improved Safety Conditions in the workplace </a:t>
            </a:r>
            <a:endParaRPr lang="en-US" dirty="0">
              <a:latin typeface="Rockwell" pitchFamily="18" charset="0"/>
            </a:endParaRPr>
          </a:p>
        </p:txBody>
      </p:sp>
      <p:sp>
        <p:nvSpPr>
          <p:cNvPr id="34821" name="AutoShape 9"/>
          <p:cNvSpPr>
            <a:spLocks noChangeArrowheads="1"/>
          </p:cNvSpPr>
          <p:nvPr/>
        </p:nvSpPr>
        <p:spPr bwMode="auto">
          <a:xfrm>
            <a:off x="3657600" y="4648200"/>
            <a:ext cx="2286000" cy="1409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9900"/>
          </a:solidFill>
          <a:ln w="19050">
            <a:solidFill>
              <a:srgbClr val="000000"/>
            </a:solidFill>
            <a:miter lim="800000"/>
            <a:headEnd/>
            <a:tailEnd/>
          </a:ln>
        </p:spPr>
        <p:txBody>
          <a:bodyPr/>
          <a:lstStyle/>
          <a:p>
            <a:pPr algn="ctr">
              <a:spcBef>
                <a:spcPct val="50000"/>
              </a:spcBef>
            </a:pPr>
            <a:r>
              <a:rPr lang="en-US" dirty="0" smtClean="0">
                <a:latin typeface="Rockwell" pitchFamily="18" charset="0"/>
              </a:rPr>
              <a:t>Reduced Work Hours</a:t>
            </a:r>
            <a:endParaRPr lang="en-US" dirty="0">
              <a:latin typeface="Rockwell" pitchFamily="18" charset="0"/>
            </a:endParaRPr>
          </a:p>
        </p:txBody>
      </p:sp>
      <p:sp>
        <p:nvSpPr>
          <p:cNvPr id="34822" name="AutoShape 10"/>
          <p:cNvSpPr>
            <a:spLocks noChangeArrowheads="1"/>
          </p:cNvSpPr>
          <p:nvPr/>
        </p:nvSpPr>
        <p:spPr bwMode="auto">
          <a:xfrm>
            <a:off x="6248400" y="4419600"/>
            <a:ext cx="1930400" cy="1704975"/>
          </a:xfrm>
          <a:prstGeom prst="octagon">
            <a:avLst>
              <a:gd name="adj" fmla="val 29287"/>
            </a:avLst>
          </a:prstGeom>
          <a:solidFill>
            <a:srgbClr val="66FF33"/>
          </a:solidFill>
          <a:ln w="19050">
            <a:solidFill>
              <a:srgbClr val="000000"/>
            </a:solidFill>
            <a:miter lim="800000"/>
            <a:headEnd/>
            <a:tailEnd/>
          </a:ln>
        </p:spPr>
        <p:txBody>
          <a:bodyPr/>
          <a:lstStyle/>
          <a:p>
            <a:pPr algn="ctr">
              <a:spcBef>
                <a:spcPct val="50000"/>
              </a:spcBef>
            </a:pPr>
            <a:r>
              <a:rPr lang="en-US" dirty="0" smtClean="0">
                <a:latin typeface="Rockwell" pitchFamily="18" charset="0"/>
              </a:rPr>
              <a:t>Placed Restrictions on Child Labor</a:t>
            </a:r>
            <a:endParaRPr lang="en-US" dirty="0">
              <a:latin typeface="Rockwell" pitchFamily="18" charset="0"/>
            </a:endParaRPr>
          </a:p>
        </p:txBody>
      </p:sp>
      <p:sp>
        <p:nvSpPr>
          <p:cNvPr id="12" name="TextBox 11"/>
          <p:cNvSpPr txBox="1"/>
          <p:nvPr/>
        </p:nvSpPr>
        <p:spPr>
          <a:xfrm>
            <a:off x="8356329" y="0"/>
            <a:ext cx="787671" cy="369332"/>
          </a:xfrm>
          <a:prstGeom prst="rect">
            <a:avLst/>
          </a:prstGeom>
          <a:noFill/>
        </p:spPr>
        <p:txBody>
          <a:bodyPr wrap="none" rtlCol="0">
            <a:spAutoFit/>
          </a:bodyPr>
          <a:lstStyle/>
          <a:p>
            <a:r>
              <a:rPr lang="en-US" dirty="0" smtClean="0">
                <a:solidFill>
                  <a:srgbClr val="FF0000"/>
                </a:solidFill>
                <a:latin typeface="Rockwell"/>
                <a:cs typeface="Rockwell"/>
              </a:rPr>
              <a:t>Notes</a:t>
            </a:r>
            <a:endParaRPr lang="en-US" dirty="0">
              <a:solidFill>
                <a:srgbClr val="FF0000"/>
              </a:solidFill>
              <a:latin typeface="Rockwell"/>
              <a:cs typeface="Rockwell"/>
            </a:endParaRPr>
          </a:p>
        </p:txBody>
      </p:sp>
      <p:pic>
        <p:nvPicPr>
          <p:cNvPr id="21" name="Picture 20" descr="MC900441322[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1168400" cy="116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lstStyle/>
          <a:p>
            <a:r>
              <a:rPr lang="en-US" sz="4000" dirty="0" smtClean="0">
                <a:latin typeface="Rockwell" pitchFamily="18" charset="0"/>
              </a:rPr>
              <a:t>P. Women’s Suffrage Movement: </a:t>
            </a:r>
            <a:endParaRPr lang="en-US" sz="4000" dirty="0">
              <a:latin typeface="Rockwell" pitchFamily="18" charset="0"/>
            </a:endParaRPr>
          </a:p>
        </p:txBody>
      </p:sp>
      <p:pic>
        <p:nvPicPr>
          <p:cNvPr id="5" name="Content Placeholder 4" descr="williamson_s3.jpg"/>
          <p:cNvPicPr>
            <a:picLocks noGrp="1" noChangeAspect="1"/>
          </p:cNvPicPr>
          <p:nvPr>
            <p:ph sz="half" idx="2"/>
          </p:nvPr>
        </p:nvPicPr>
        <p:blipFill>
          <a:blip r:embed="rId2" cstate="print"/>
          <a:stretch>
            <a:fillRect/>
          </a:stretch>
        </p:blipFill>
        <p:spPr>
          <a:xfrm>
            <a:off x="5410200" y="1905000"/>
            <a:ext cx="3549491" cy="4419600"/>
          </a:xfrm>
        </p:spPr>
      </p:pic>
      <p:sp>
        <p:nvSpPr>
          <p:cNvPr id="6" name="Content Placeholder 5"/>
          <p:cNvSpPr>
            <a:spLocks noGrp="1"/>
          </p:cNvSpPr>
          <p:nvPr>
            <p:ph sz="half" idx="1"/>
          </p:nvPr>
        </p:nvSpPr>
        <p:spPr>
          <a:xfrm>
            <a:off x="1143000" y="4495800"/>
            <a:ext cx="4038600" cy="1676400"/>
          </a:xfrm>
        </p:spPr>
        <p:txBody>
          <a:bodyPr/>
          <a:lstStyle/>
          <a:p>
            <a:r>
              <a:rPr lang="en-US" dirty="0" smtClean="0">
                <a:solidFill>
                  <a:srgbClr val="0000FF"/>
                </a:solidFill>
                <a:latin typeface="Rockwell" pitchFamily="18" charset="0"/>
              </a:rPr>
              <a:t>The fight for women to be able to vote. </a:t>
            </a:r>
          </a:p>
          <a:p>
            <a:endParaRPr lang="en-US" sz="1100" dirty="0" smtClean="0">
              <a:solidFill>
                <a:srgbClr val="0000FF"/>
              </a:solidFill>
              <a:latin typeface="Rockwell" pitchFamily="18" charset="0"/>
            </a:endParaRPr>
          </a:p>
          <a:p>
            <a:r>
              <a:rPr lang="en-US" sz="2400" dirty="0" smtClean="0">
                <a:solidFill>
                  <a:srgbClr val="000090"/>
                </a:solidFill>
                <a:latin typeface="Rockwell" pitchFamily="18" charset="0"/>
              </a:rPr>
              <a:t>SUFFRAGE = VOTING</a:t>
            </a:r>
            <a:endParaRPr lang="en-US" sz="2400" dirty="0">
              <a:solidFill>
                <a:srgbClr val="000090"/>
              </a:solidFill>
              <a:latin typeface="Rockwell" pitchFamily="18" charset="0"/>
            </a:endParaRPr>
          </a:p>
        </p:txBody>
      </p:sp>
      <p:sp>
        <p:nvSpPr>
          <p:cNvPr id="3" name="TextBox 2"/>
          <p:cNvSpPr txBox="1"/>
          <p:nvPr/>
        </p:nvSpPr>
        <p:spPr>
          <a:xfrm>
            <a:off x="1066800" y="2057400"/>
            <a:ext cx="4191000" cy="1754327"/>
          </a:xfrm>
          <a:prstGeom prst="rect">
            <a:avLst/>
          </a:prstGeom>
          <a:noFill/>
        </p:spPr>
        <p:txBody>
          <a:bodyPr wrap="square" rtlCol="0">
            <a:spAutoFit/>
          </a:bodyPr>
          <a:lstStyle/>
          <a:p>
            <a:r>
              <a:rPr lang="en-US" sz="3600" dirty="0" smtClean="0">
                <a:solidFill>
                  <a:srgbClr val="A50101"/>
                </a:solidFill>
                <a:latin typeface="Rockwell"/>
                <a:cs typeface="Rockwell"/>
              </a:rPr>
              <a:t>What was the Women’s Suffrage Movement?</a:t>
            </a:r>
            <a:endParaRPr lang="en-US" sz="3600" dirty="0">
              <a:solidFill>
                <a:srgbClr val="A50101"/>
              </a:solidFill>
              <a:latin typeface="Rockwell"/>
              <a:cs typeface="Rockwell"/>
            </a:endParaRPr>
          </a:p>
        </p:txBody>
      </p:sp>
      <p:sp>
        <p:nvSpPr>
          <p:cNvPr id="7" name="TextBox 6"/>
          <p:cNvSpPr txBox="1"/>
          <p:nvPr/>
        </p:nvSpPr>
        <p:spPr>
          <a:xfrm>
            <a:off x="8337088" y="228600"/>
            <a:ext cx="787671" cy="369332"/>
          </a:xfrm>
          <a:prstGeom prst="rect">
            <a:avLst/>
          </a:prstGeom>
          <a:noFill/>
        </p:spPr>
        <p:txBody>
          <a:bodyPr wrap="none" rtlCol="0">
            <a:spAutoFit/>
          </a:bodyPr>
          <a:lstStyle/>
          <a:p>
            <a:r>
              <a:rPr lang="en-US" dirty="0" smtClean="0">
                <a:solidFill>
                  <a:srgbClr val="FF0000"/>
                </a:solidFill>
                <a:latin typeface="Rockwell"/>
                <a:cs typeface="Rockwell"/>
              </a:rPr>
              <a:t>Notes</a:t>
            </a:r>
            <a:endParaRPr lang="en-US" dirty="0">
              <a:solidFill>
                <a:srgbClr val="FF0000"/>
              </a:solidFill>
              <a:latin typeface="Rockwell"/>
              <a:cs typeface="Rockwe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841f680fb13e8abf0a71e52b1b2b294b.jpg"/>
          <p:cNvPicPr>
            <a:picLocks noGrp="1" noChangeAspect="1"/>
          </p:cNvPicPr>
          <p:nvPr>
            <p:ph idx="1"/>
          </p:nvPr>
        </p:nvPicPr>
        <p:blipFill>
          <a:blip r:embed="rId2" cstate="print"/>
          <a:stretch>
            <a:fillRect/>
          </a:stretch>
        </p:blipFill>
        <p:spPr>
          <a:xfrm>
            <a:off x="762000" y="990600"/>
            <a:ext cx="6629400" cy="49985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tle 1"/>
          <p:cNvSpPr>
            <a:spLocks noGrp="1"/>
          </p:cNvSpPr>
          <p:nvPr>
            <p:ph type="title"/>
          </p:nvPr>
        </p:nvSpPr>
        <p:spPr>
          <a:xfrm>
            <a:off x="609600" y="29171"/>
            <a:ext cx="5943600" cy="868362"/>
          </a:xfrm>
        </p:spPr>
        <p:txBody>
          <a:bodyPr/>
          <a:lstStyle/>
          <a:p>
            <a:pPr algn="l"/>
            <a:r>
              <a:rPr lang="en-US" sz="2800" dirty="0" smtClean="0">
                <a:latin typeface="Rockwell" pitchFamily="18" charset="0"/>
              </a:rPr>
              <a:t>P. Women’s Suffrage Movement: </a:t>
            </a:r>
            <a:endParaRPr lang="en-US" sz="2800" dirty="0">
              <a:latin typeface="Rockwell" pitchFamily="18" charset="0"/>
            </a:endParaRPr>
          </a:p>
        </p:txBody>
      </p:sp>
      <p:sp>
        <p:nvSpPr>
          <p:cNvPr id="7" name="TextBox 6"/>
          <p:cNvSpPr txBox="1"/>
          <p:nvPr/>
        </p:nvSpPr>
        <p:spPr>
          <a:xfrm>
            <a:off x="609600" y="6172200"/>
            <a:ext cx="7239000" cy="369332"/>
          </a:xfrm>
          <a:prstGeom prst="rect">
            <a:avLst/>
          </a:prstGeom>
          <a:noFill/>
        </p:spPr>
        <p:txBody>
          <a:bodyPr wrap="square" rtlCol="0">
            <a:spAutoFit/>
          </a:bodyPr>
          <a:lstStyle/>
          <a:p>
            <a:r>
              <a:rPr lang="en-US" dirty="0" smtClean="0">
                <a:latin typeface="Rockwell" pitchFamily="18" charset="0"/>
              </a:rPr>
              <a:t>Caption: </a:t>
            </a:r>
            <a:r>
              <a:rPr lang="en-US" i="1" dirty="0" smtClean="0">
                <a:solidFill>
                  <a:srgbClr val="0000FF"/>
                </a:solidFill>
                <a:latin typeface="Rockwell" pitchFamily="18" charset="0"/>
              </a:rPr>
              <a:t>“What, Dinner Not Ready Yet! What Have You Been Doing?”</a:t>
            </a:r>
            <a:endParaRPr lang="en-US" i="1" dirty="0">
              <a:solidFill>
                <a:srgbClr val="0000FF"/>
              </a:solidFill>
              <a:latin typeface="Rockwell" pitchFamily="18" charset="0"/>
            </a:endParaRPr>
          </a:p>
        </p:txBody>
      </p:sp>
      <p:sp>
        <p:nvSpPr>
          <p:cNvPr id="2" name="TextBox 1"/>
          <p:cNvSpPr txBox="1"/>
          <p:nvPr/>
        </p:nvSpPr>
        <p:spPr>
          <a:xfrm rot="1051417">
            <a:off x="7513353" y="363560"/>
            <a:ext cx="1644519" cy="1569660"/>
          </a:xfrm>
          <a:prstGeom prst="rect">
            <a:avLst/>
          </a:prstGeom>
          <a:noFill/>
        </p:spPr>
        <p:txBody>
          <a:bodyPr wrap="square" rtlCol="0">
            <a:spAutoFit/>
          </a:bodyPr>
          <a:lstStyle/>
          <a:p>
            <a:pPr algn="ctr"/>
            <a:r>
              <a:rPr lang="en-US" sz="2400" dirty="0" smtClean="0">
                <a:solidFill>
                  <a:srgbClr val="800000"/>
                </a:solidFill>
                <a:latin typeface="American Typewriter Condensed"/>
                <a:cs typeface="American Typewriter Condensed"/>
              </a:rPr>
              <a:t>Anti-Women’s Suffrage Viewpoint:</a:t>
            </a:r>
            <a:endParaRPr lang="en-US" sz="2400" dirty="0">
              <a:solidFill>
                <a:srgbClr val="800000"/>
              </a:solidFill>
              <a:latin typeface="American Typewriter Condensed"/>
              <a:cs typeface="American Typewriter Condense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533400" y="0"/>
            <a:ext cx="4800600" cy="990600"/>
          </a:xfrm>
        </p:spPr>
        <p:txBody>
          <a:bodyPr/>
          <a:lstStyle/>
          <a:p>
            <a:pPr algn="l"/>
            <a:r>
              <a:rPr lang="en-US" sz="3600" dirty="0">
                <a:latin typeface="Rockwell" pitchFamily="18" charset="0"/>
              </a:rPr>
              <a:t>P</a:t>
            </a:r>
            <a:r>
              <a:rPr lang="en-US" sz="3600" dirty="0" smtClean="0">
                <a:latin typeface="Rockwell" pitchFamily="18" charset="0"/>
              </a:rPr>
              <a:t>. Women’s Suffrage </a:t>
            </a:r>
            <a:r>
              <a:rPr lang="en-US" sz="3600" i="1" dirty="0" smtClean="0">
                <a:solidFill>
                  <a:srgbClr val="FF0000"/>
                </a:solidFill>
                <a:latin typeface="Rockwell" pitchFamily="18" charset="0"/>
              </a:rPr>
              <a:t> </a:t>
            </a:r>
          </a:p>
        </p:txBody>
      </p:sp>
      <p:pic>
        <p:nvPicPr>
          <p:cNvPr id="9" name="Picture 8" descr="Women_suffragists_picketing_in_front_of_the_White_house.jpg"/>
          <p:cNvPicPr>
            <a:picLocks noChangeAspect="1"/>
          </p:cNvPicPr>
          <p:nvPr/>
        </p:nvPicPr>
        <p:blipFill>
          <a:blip r:embed="rId2" cstate="print"/>
          <a:stretch>
            <a:fillRect/>
          </a:stretch>
        </p:blipFill>
        <p:spPr>
          <a:xfrm>
            <a:off x="1769276" y="4482247"/>
            <a:ext cx="4731700" cy="2253573"/>
          </a:xfrm>
          <a:prstGeom prst="rect">
            <a:avLst/>
          </a:prstGeom>
        </p:spPr>
      </p:pic>
      <p:pic>
        <p:nvPicPr>
          <p:cNvPr id="11" name="Picture 10" descr="votes-for-women.jpg"/>
          <p:cNvPicPr>
            <a:picLocks noChangeAspect="1"/>
          </p:cNvPicPr>
          <p:nvPr/>
        </p:nvPicPr>
        <p:blipFill>
          <a:blip r:embed="rId3" cstate="print"/>
          <a:stretch>
            <a:fillRect/>
          </a:stretch>
        </p:blipFill>
        <p:spPr>
          <a:xfrm rot="770302">
            <a:off x="7022045" y="3823727"/>
            <a:ext cx="1828800" cy="2743200"/>
          </a:xfrm>
          <a:prstGeom prst="rect">
            <a:avLst/>
          </a:prstGeom>
        </p:spPr>
      </p:pic>
      <p:sp>
        <p:nvSpPr>
          <p:cNvPr id="2" name="TextBox 1"/>
          <p:cNvSpPr txBox="1"/>
          <p:nvPr/>
        </p:nvSpPr>
        <p:spPr>
          <a:xfrm>
            <a:off x="8153400" y="228600"/>
            <a:ext cx="787671" cy="369332"/>
          </a:xfrm>
          <a:prstGeom prst="rect">
            <a:avLst/>
          </a:prstGeom>
          <a:noFill/>
        </p:spPr>
        <p:txBody>
          <a:bodyPr wrap="none" rtlCol="0">
            <a:spAutoFit/>
          </a:bodyPr>
          <a:lstStyle/>
          <a:p>
            <a:r>
              <a:rPr lang="en-US" dirty="0" smtClean="0">
                <a:solidFill>
                  <a:srgbClr val="FF0000"/>
                </a:solidFill>
                <a:latin typeface="Rockwell"/>
                <a:cs typeface="Rockwell"/>
              </a:rPr>
              <a:t>Notes</a:t>
            </a:r>
            <a:endParaRPr lang="en-US" dirty="0">
              <a:solidFill>
                <a:srgbClr val="FF0000"/>
              </a:solidFill>
              <a:latin typeface="Rockwell"/>
              <a:cs typeface="Rockwell"/>
            </a:endParaRPr>
          </a:p>
        </p:txBody>
      </p:sp>
      <p:sp>
        <p:nvSpPr>
          <p:cNvPr id="3" name="TextBox 2"/>
          <p:cNvSpPr txBox="1"/>
          <p:nvPr/>
        </p:nvSpPr>
        <p:spPr>
          <a:xfrm>
            <a:off x="560467" y="914400"/>
            <a:ext cx="8380604" cy="4401205"/>
          </a:xfrm>
          <a:prstGeom prst="rect">
            <a:avLst/>
          </a:prstGeom>
          <a:noFill/>
        </p:spPr>
        <p:txBody>
          <a:bodyPr wrap="square" rtlCol="0">
            <a:spAutoFit/>
          </a:bodyPr>
          <a:lstStyle/>
          <a:p>
            <a:pPr marL="514350" lvl="0" indent="-514350">
              <a:buFont typeface="+mj-lt"/>
              <a:buAutoNum type="arabicPeriod"/>
            </a:pPr>
            <a:r>
              <a:rPr lang="en-US" sz="2800" dirty="0">
                <a:latin typeface="Rockwell" charset="0"/>
                <a:ea typeface="Rockwell" charset="0"/>
                <a:cs typeface="Rockwell" charset="0"/>
              </a:rPr>
              <a:t>Susan B. </a:t>
            </a:r>
            <a:r>
              <a:rPr lang="en-US" sz="2800" dirty="0" smtClean="0">
                <a:solidFill>
                  <a:srgbClr val="FF0000"/>
                </a:solidFill>
                <a:latin typeface="Rockwell" charset="0"/>
                <a:ea typeface="Rockwell" charset="0"/>
                <a:cs typeface="Rockwell" charset="0"/>
              </a:rPr>
              <a:t>Anthony</a:t>
            </a:r>
            <a:r>
              <a:rPr lang="en-US" sz="2800" dirty="0" smtClean="0">
                <a:latin typeface="Rockwell" charset="0"/>
                <a:ea typeface="Rockwell" charset="0"/>
                <a:cs typeface="Rockwell" charset="0"/>
              </a:rPr>
              <a:t>, </a:t>
            </a:r>
            <a:r>
              <a:rPr lang="en-US" sz="2800" dirty="0">
                <a:latin typeface="Rockwell" charset="0"/>
                <a:ea typeface="Rockwell" charset="0"/>
                <a:cs typeface="Rockwell" charset="0"/>
              </a:rPr>
              <a:t>Elizabeth Cady </a:t>
            </a:r>
            <a:r>
              <a:rPr lang="en-US" sz="2800" dirty="0">
                <a:solidFill>
                  <a:srgbClr val="FF0000"/>
                </a:solidFill>
                <a:latin typeface="Rockwell" charset="0"/>
                <a:ea typeface="Rockwell" charset="0"/>
                <a:cs typeface="Rockwell" charset="0"/>
              </a:rPr>
              <a:t>Stanton</a:t>
            </a:r>
            <a:r>
              <a:rPr lang="en-US" sz="2800" dirty="0">
                <a:latin typeface="Rockwell" charset="0"/>
                <a:ea typeface="Rockwell" charset="0"/>
                <a:cs typeface="Rockwell" charset="0"/>
              </a:rPr>
              <a:t>, Alice </a:t>
            </a:r>
            <a:r>
              <a:rPr lang="en-US" sz="2800" dirty="0">
                <a:solidFill>
                  <a:srgbClr val="FF0000"/>
                </a:solidFill>
                <a:latin typeface="Rockwell" charset="0"/>
                <a:ea typeface="Rockwell" charset="0"/>
                <a:cs typeface="Rockwell" charset="0"/>
              </a:rPr>
              <a:t>Paul</a:t>
            </a:r>
            <a:r>
              <a:rPr lang="en-US" sz="2800" dirty="0">
                <a:latin typeface="Rockwell" charset="0"/>
                <a:ea typeface="Rockwell" charset="0"/>
                <a:cs typeface="Rockwell" charset="0"/>
              </a:rPr>
              <a:t>, and Lucy </a:t>
            </a:r>
            <a:r>
              <a:rPr lang="en-US" sz="2800" dirty="0">
                <a:solidFill>
                  <a:srgbClr val="FF0000"/>
                </a:solidFill>
                <a:latin typeface="Rockwell" charset="0"/>
                <a:ea typeface="Rockwell" charset="0"/>
                <a:cs typeface="Rockwell" charset="0"/>
              </a:rPr>
              <a:t>Burns</a:t>
            </a:r>
            <a:r>
              <a:rPr lang="en-US" sz="2800" dirty="0">
                <a:latin typeface="Rockwell" charset="0"/>
                <a:ea typeface="Rockwell" charset="0"/>
                <a:cs typeface="Rockwell" charset="0"/>
              </a:rPr>
              <a:t> worked for women’s suffrage.</a:t>
            </a:r>
          </a:p>
          <a:p>
            <a:pPr marL="514350" lvl="0" indent="-514350">
              <a:buFont typeface="+mj-lt"/>
              <a:buAutoNum type="arabicPeriod"/>
            </a:pPr>
            <a:r>
              <a:rPr lang="en-US" sz="2800" dirty="0">
                <a:latin typeface="Rockwell" charset="0"/>
                <a:ea typeface="Rockwell" charset="0"/>
                <a:cs typeface="Rockwell" charset="0"/>
              </a:rPr>
              <a:t>The movement led to increased </a:t>
            </a:r>
            <a:r>
              <a:rPr lang="en-US" sz="2800" dirty="0">
                <a:solidFill>
                  <a:srgbClr val="FF0000"/>
                </a:solidFill>
                <a:latin typeface="Rockwell" charset="0"/>
                <a:ea typeface="Rockwell" charset="0"/>
                <a:cs typeface="Rockwell" charset="0"/>
              </a:rPr>
              <a:t>educational</a:t>
            </a:r>
            <a:r>
              <a:rPr lang="en-US" sz="2800" dirty="0">
                <a:latin typeface="Rockwell" charset="0"/>
                <a:ea typeface="Rockwell" charset="0"/>
                <a:cs typeface="Rockwell" charset="0"/>
              </a:rPr>
              <a:t> opportunities for women.</a:t>
            </a:r>
          </a:p>
          <a:p>
            <a:pPr marL="514350" lvl="0" indent="-514350">
              <a:buFont typeface="+mj-lt"/>
              <a:buAutoNum type="arabicPeriod"/>
            </a:pPr>
            <a:r>
              <a:rPr lang="en-US" sz="2800" dirty="0">
                <a:latin typeface="Rockwell" charset="0"/>
                <a:ea typeface="Rockwell" charset="0"/>
                <a:cs typeface="Rockwell" charset="0"/>
              </a:rPr>
              <a:t>Women gained the right to </a:t>
            </a:r>
            <a:r>
              <a:rPr lang="en-US" sz="2800" dirty="0">
                <a:solidFill>
                  <a:srgbClr val="FF0000"/>
                </a:solidFill>
                <a:latin typeface="Rockwell" charset="0"/>
                <a:ea typeface="Rockwell" charset="0"/>
                <a:cs typeface="Rockwell" charset="0"/>
              </a:rPr>
              <a:t>vote</a:t>
            </a:r>
            <a:r>
              <a:rPr lang="en-US" sz="2800" dirty="0">
                <a:latin typeface="Rockwell" charset="0"/>
                <a:ea typeface="Rockwell" charset="0"/>
                <a:cs typeface="Rockwell" charset="0"/>
              </a:rPr>
              <a:t> with passage of the </a:t>
            </a:r>
            <a:r>
              <a:rPr lang="en-US" sz="2800" dirty="0">
                <a:solidFill>
                  <a:srgbClr val="FF0000"/>
                </a:solidFill>
                <a:latin typeface="Rockwell" charset="0"/>
                <a:ea typeface="Rockwell" charset="0"/>
                <a:cs typeface="Rockwell" charset="0"/>
              </a:rPr>
              <a:t>19th</a:t>
            </a:r>
            <a:r>
              <a:rPr lang="en-US" sz="2800" dirty="0">
                <a:latin typeface="Rockwell" charset="0"/>
                <a:ea typeface="Rockwell" charset="0"/>
                <a:cs typeface="Rockwell" charset="0"/>
              </a:rPr>
              <a:t> Amendment to the Constitution of the United States.</a:t>
            </a:r>
          </a:p>
          <a:p>
            <a:r>
              <a:rPr lang="en-US" sz="2800" dirty="0">
                <a:latin typeface="Rockwell" charset="0"/>
                <a:ea typeface="Rockwell" charset="0"/>
                <a:cs typeface="Rockwell" charset="0"/>
              </a:rPr>
              <a:t> </a:t>
            </a:r>
          </a:p>
          <a:p>
            <a:endParaRPr lang="en-US" sz="2800" dirty="0">
              <a:latin typeface="Rockwell" charset="0"/>
              <a:ea typeface="Rockwell" charset="0"/>
              <a:cs typeface="Rockwel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152400"/>
            <a:ext cx="6553200" cy="1143000"/>
          </a:xfrm>
        </p:spPr>
        <p:txBody>
          <a:bodyPr/>
          <a:lstStyle/>
          <a:p>
            <a:pPr algn="l"/>
            <a:r>
              <a:rPr lang="en-US" sz="3200" dirty="0">
                <a:latin typeface="Rockwell" pitchFamily="18" charset="0"/>
              </a:rPr>
              <a:t>P</a:t>
            </a:r>
            <a:r>
              <a:rPr lang="en-US" sz="3200" dirty="0" smtClean="0">
                <a:latin typeface="Rockwell" pitchFamily="18" charset="0"/>
              </a:rPr>
              <a:t>. Women’s Suffrage</a:t>
            </a:r>
          </a:p>
        </p:txBody>
      </p:sp>
      <p:pic>
        <p:nvPicPr>
          <p:cNvPr id="7" name="Picture 6" descr="Suffragists_Parade_Down_Fifth_Avenue,_1917.JPG"/>
          <p:cNvPicPr>
            <a:picLocks noChangeAspect="1"/>
          </p:cNvPicPr>
          <p:nvPr/>
        </p:nvPicPr>
        <p:blipFill>
          <a:blip r:embed="rId2" cstate="print"/>
          <a:stretch>
            <a:fillRect/>
          </a:stretch>
        </p:blipFill>
        <p:spPr>
          <a:xfrm>
            <a:off x="609600" y="838200"/>
            <a:ext cx="4724400" cy="2946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National_Association_Against_Woman_Suffrage.jpg"/>
          <p:cNvPicPr>
            <a:picLocks noChangeAspect="1"/>
          </p:cNvPicPr>
          <p:nvPr/>
        </p:nvPicPr>
        <p:blipFill>
          <a:blip r:embed="rId3" cstate="print"/>
          <a:stretch>
            <a:fillRect/>
          </a:stretch>
        </p:blipFill>
        <p:spPr>
          <a:xfrm>
            <a:off x="2438400" y="3966660"/>
            <a:ext cx="3429000" cy="2739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52400" y="3886200"/>
            <a:ext cx="2209800" cy="923330"/>
          </a:xfrm>
          <a:prstGeom prst="rect">
            <a:avLst/>
          </a:prstGeom>
          <a:noFill/>
        </p:spPr>
        <p:txBody>
          <a:bodyPr wrap="square" rtlCol="0">
            <a:spAutoFit/>
          </a:bodyPr>
          <a:lstStyle/>
          <a:p>
            <a:pPr algn="ctr"/>
            <a:r>
              <a:rPr lang="en-US" dirty="0" smtClean="0">
                <a:solidFill>
                  <a:srgbClr val="C00000"/>
                </a:solidFill>
                <a:latin typeface="Rockwell" pitchFamily="18" charset="0"/>
              </a:rPr>
              <a:t>Women’s suffrage parade down Fifth Avenue in NYC</a:t>
            </a:r>
            <a:endParaRPr lang="en-US" dirty="0">
              <a:solidFill>
                <a:srgbClr val="C00000"/>
              </a:solidFill>
              <a:latin typeface="Rockwell" pitchFamily="18" charset="0"/>
            </a:endParaRPr>
          </a:p>
        </p:txBody>
      </p:sp>
      <p:pic>
        <p:nvPicPr>
          <p:cNvPr id="11" name="Picture 10" descr="Elizabeth_Cady_Stanton_and_Susan_B._Anthony.jpg"/>
          <p:cNvPicPr>
            <a:picLocks noChangeAspect="1"/>
          </p:cNvPicPr>
          <p:nvPr/>
        </p:nvPicPr>
        <p:blipFill>
          <a:blip r:embed="rId4" cstate="print"/>
          <a:stretch>
            <a:fillRect/>
          </a:stretch>
        </p:blipFill>
        <p:spPr>
          <a:xfrm>
            <a:off x="6096000" y="1219200"/>
            <a:ext cx="2715389" cy="4034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5954475" y="5334000"/>
            <a:ext cx="3200400" cy="369332"/>
          </a:xfrm>
          <a:prstGeom prst="rect">
            <a:avLst/>
          </a:prstGeom>
          <a:noFill/>
        </p:spPr>
        <p:txBody>
          <a:bodyPr wrap="square" rtlCol="0">
            <a:spAutoFit/>
          </a:bodyPr>
          <a:lstStyle/>
          <a:p>
            <a:pPr algn="ctr"/>
            <a:r>
              <a:rPr lang="en-US" dirty="0" smtClean="0">
                <a:solidFill>
                  <a:srgbClr val="C00000"/>
                </a:solidFill>
                <a:latin typeface="Rockwell" pitchFamily="18" charset="0"/>
              </a:rPr>
              <a:t>Elizabeth Cady Stanton</a:t>
            </a:r>
            <a:endParaRPr lang="en-US" dirty="0">
              <a:solidFill>
                <a:srgbClr val="C00000"/>
              </a:solidFill>
              <a:latin typeface="Rockwell" pitchFamily="18" charset="0"/>
            </a:endParaRPr>
          </a:p>
        </p:txBody>
      </p:sp>
      <p:sp>
        <p:nvSpPr>
          <p:cNvPr id="13" name="TextBox 12"/>
          <p:cNvSpPr txBox="1"/>
          <p:nvPr/>
        </p:nvSpPr>
        <p:spPr>
          <a:xfrm>
            <a:off x="6248400" y="762000"/>
            <a:ext cx="2590800" cy="369332"/>
          </a:xfrm>
          <a:prstGeom prst="rect">
            <a:avLst/>
          </a:prstGeom>
          <a:noFill/>
        </p:spPr>
        <p:txBody>
          <a:bodyPr wrap="square" rtlCol="0">
            <a:spAutoFit/>
          </a:bodyPr>
          <a:lstStyle/>
          <a:p>
            <a:pPr algn="ctr"/>
            <a:r>
              <a:rPr lang="en-US" dirty="0" smtClean="0">
                <a:solidFill>
                  <a:srgbClr val="C00000"/>
                </a:solidFill>
                <a:latin typeface="Rockwell" pitchFamily="18" charset="0"/>
              </a:rPr>
              <a:t>Susan B. Anthony</a:t>
            </a:r>
            <a:endParaRPr lang="en-US" dirty="0">
              <a:solidFill>
                <a:srgbClr val="C00000"/>
              </a:solidFill>
              <a:latin typeface="Rockwell"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64"/>
            <a:ext cx="8229600" cy="1143000"/>
          </a:xfrm>
        </p:spPr>
        <p:txBody>
          <a:bodyPr/>
          <a:lstStyle/>
          <a:p>
            <a:r>
              <a:rPr lang="en-US" sz="2400" i="1" dirty="0" smtClean="0">
                <a:latin typeface="Rockwell" pitchFamily="18" charset="0"/>
              </a:rPr>
              <a:t>More Progressive Changes…</a:t>
            </a:r>
            <a:r>
              <a:rPr lang="en-US" sz="3200" i="1" dirty="0" smtClean="0">
                <a:latin typeface="Rockwell" pitchFamily="18" charset="0"/>
              </a:rPr>
              <a:t/>
            </a:r>
            <a:br>
              <a:rPr lang="en-US" sz="3200" i="1" dirty="0" smtClean="0">
                <a:latin typeface="Rockwell" pitchFamily="18" charset="0"/>
              </a:rPr>
            </a:br>
            <a:r>
              <a:rPr lang="en-US" dirty="0" smtClean="0">
                <a:solidFill>
                  <a:srgbClr val="800000"/>
                </a:solidFill>
                <a:latin typeface="Rockwell" pitchFamily="18" charset="0"/>
              </a:rPr>
              <a:t>Anti-Alcohol </a:t>
            </a:r>
            <a:r>
              <a:rPr lang="en-US" dirty="0" smtClean="0">
                <a:latin typeface="Rockwell" pitchFamily="18" charset="0"/>
              </a:rPr>
              <a:t>Movement</a:t>
            </a:r>
            <a:endParaRPr lang="en-US" dirty="0">
              <a:latin typeface="Rockwell" pitchFamily="18" charset="0"/>
            </a:endParaRPr>
          </a:p>
        </p:txBody>
      </p:sp>
      <p:sp>
        <p:nvSpPr>
          <p:cNvPr id="3" name="Content Placeholder 2"/>
          <p:cNvSpPr>
            <a:spLocks noGrp="1"/>
          </p:cNvSpPr>
          <p:nvPr>
            <p:ph sz="half" idx="1"/>
          </p:nvPr>
        </p:nvSpPr>
        <p:spPr>
          <a:xfrm>
            <a:off x="762000" y="4343400"/>
            <a:ext cx="4419600" cy="1295400"/>
          </a:xfrm>
        </p:spPr>
        <p:txBody>
          <a:bodyPr/>
          <a:lstStyle/>
          <a:p>
            <a:pPr>
              <a:buFont typeface="Wingdings" charset="2"/>
              <a:buChar char="Ø"/>
            </a:pPr>
            <a:r>
              <a:rPr lang="en-US" sz="2400" dirty="0" smtClean="0">
                <a:solidFill>
                  <a:srgbClr val="000090"/>
                </a:solidFill>
                <a:latin typeface="Rockwell" pitchFamily="18" charset="0"/>
              </a:rPr>
              <a:t>Progressive reformers wanted to ban alcohol for social reasons; others wanted to ban it for religious or moral reasons</a:t>
            </a:r>
          </a:p>
        </p:txBody>
      </p:sp>
      <p:pic>
        <p:nvPicPr>
          <p:cNvPr id="5" name="Content Placeholder 4" descr="tempercance cartoon2.gif"/>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3022" r="-13022"/>
          <a:stretch>
            <a:fillRect/>
          </a:stretch>
        </p:blipFill>
        <p:spPr>
          <a:xfrm>
            <a:off x="4648200" y="1143000"/>
            <a:ext cx="4724400" cy="5294523"/>
          </a:xfrm>
        </p:spPr>
      </p:pic>
      <p:pic>
        <p:nvPicPr>
          <p:cNvPr id="7" name="Picture 6" descr="temperanc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600200"/>
            <a:ext cx="364717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639420" y="6559474"/>
            <a:ext cx="3865161" cy="276999"/>
          </a:xfrm>
          <a:prstGeom prst="rect">
            <a:avLst/>
          </a:prstGeom>
          <a:noFill/>
        </p:spPr>
        <p:txBody>
          <a:bodyPr wrap="none" rtlCol="0">
            <a:spAutoFit/>
          </a:bodyPr>
          <a:lstStyle/>
          <a:p>
            <a:r>
              <a:rPr lang="en-US" sz="1200" dirty="0" smtClean="0">
                <a:solidFill>
                  <a:srgbClr val="800000"/>
                </a:solidFill>
                <a:latin typeface="American Typewriter Condensed"/>
                <a:cs typeface="American Typewriter Condensed"/>
              </a:rPr>
              <a:t>*DON’T WRITE THIS DOWN…NOTES ARE ON THE NEXT SLIDE </a:t>
            </a:r>
            <a:endParaRPr lang="en-US" sz="1200" dirty="0">
              <a:solidFill>
                <a:srgbClr val="800000"/>
              </a:solidFill>
              <a:latin typeface="American Typewriter Condensed"/>
              <a:cs typeface="American Typewriter Condensed"/>
            </a:endParaRPr>
          </a:p>
        </p:txBody>
      </p:sp>
    </p:spTree>
    <p:extLst>
      <p:ext uri="{BB962C8B-B14F-4D97-AF65-F5344CB8AC3E}">
        <p14:creationId xmlns:p14="http://schemas.microsoft.com/office/powerpoint/2010/main" val="122958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6477000" cy="1143000"/>
          </a:xfrm>
        </p:spPr>
        <p:txBody>
          <a:bodyPr/>
          <a:lstStyle/>
          <a:p>
            <a:pPr algn="l"/>
            <a:r>
              <a:rPr lang="en-US" sz="3600" dirty="0">
                <a:latin typeface="Rockwell" pitchFamily="18" charset="0"/>
              </a:rPr>
              <a:t>Q</a:t>
            </a:r>
            <a:r>
              <a:rPr lang="en-US" sz="3600" dirty="0" smtClean="0">
                <a:latin typeface="Rockwell" pitchFamily="18" charset="0"/>
              </a:rPr>
              <a:t>. Temperance Movement </a:t>
            </a:r>
            <a:endParaRPr lang="en-US" sz="3600" i="1" dirty="0" smtClean="0">
              <a:solidFill>
                <a:srgbClr val="FF0000"/>
              </a:solidFill>
              <a:latin typeface="Rockwell" pitchFamily="18" charset="0"/>
            </a:endParaRPr>
          </a:p>
        </p:txBody>
      </p:sp>
      <p:sp>
        <p:nvSpPr>
          <p:cNvPr id="8" name="TextBox 7"/>
          <p:cNvSpPr txBox="1">
            <a:spLocks noChangeArrowheads="1"/>
          </p:cNvSpPr>
          <p:nvPr/>
        </p:nvSpPr>
        <p:spPr bwMode="auto">
          <a:xfrm>
            <a:off x="3429000" y="990600"/>
            <a:ext cx="5791200" cy="1815882"/>
          </a:xfrm>
          <a:prstGeom prst="rect">
            <a:avLst/>
          </a:prstGeom>
          <a:noFill/>
          <a:ln w="9525">
            <a:noFill/>
            <a:miter lim="800000"/>
            <a:headEnd/>
            <a:tailEnd/>
          </a:ln>
        </p:spPr>
        <p:txBody>
          <a:bodyPr wrap="square">
            <a:spAutoFit/>
          </a:bodyPr>
          <a:lstStyle/>
          <a:p>
            <a:pPr marL="457200" lvl="0" indent="-457200">
              <a:buFontTx/>
              <a:buAutoNum type="arabicPeriod"/>
            </a:pPr>
            <a:r>
              <a:rPr lang="en-US" sz="2800" dirty="0">
                <a:latin typeface="Rockwell" charset="0"/>
                <a:ea typeface="Rockwell" charset="0"/>
                <a:cs typeface="Rockwell" charset="0"/>
              </a:rPr>
              <a:t>Composed of groups </a:t>
            </a:r>
            <a:r>
              <a:rPr lang="en-US" sz="2800" dirty="0" smtClean="0">
                <a:solidFill>
                  <a:srgbClr val="FF0000"/>
                </a:solidFill>
                <a:latin typeface="Rockwell" charset="0"/>
                <a:ea typeface="Rockwell" charset="0"/>
                <a:cs typeface="Rockwell" charset="0"/>
              </a:rPr>
              <a:t>opposed</a:t>
            </a:r>
            <a:r>
              <a:rPr lang="en-US" sz="2800" dirty="0" smtClean="0">
                <a:latin typeface="Rockwell" charset="0"/>
                <a:ea typeface="Rockwell" charset="0"/>
                <a:cs typeface="Rockwell" charset="0"/>
              </a:rPr>
              <a:t> </a:t>
            </a:r>
            <a:r>
              <a:rPr lang="en-US" sz="2800" dirty="0">
                <a:latin typeface="Rockwell" charset="0"/>
                <a:ea typeface="Rockwell" charset="0"/>
                <a:cs typeface="Rockwell" charset="0"/>
              </a:rPr>
              <a:t>to the making and consuming of </a:t>
            </a:r>
            <a:r>
              <a:rPr lang="en-US" sz="2800" dirty="0" smtClean="0">
                <a:solidFill>
                  <a:srgbClr val="FF0000"/>
                </a:solidFill>
                <a:latin typeface="Rockwell" charset="0"/>
                <a:ea typeface="Rockwell" charset="0"/>
                <a:cs typeface="Rockwell" charset="0"/>
              </a:rPr>
              <a:t>alcohol</a:t>
            </a:r>
            <a:r>
              <a:rPr lang="en-US" sz="2800" dirty="0" smtClean="0">
                <a:latin typeface="Rockwell" charset="0"/>
                <a:ea typeface="Rockwell" charset="0"/>
                <a:cs typeface="Rockwell" charset="0"/>
              </a:rPr>
              <a:t>. </a:t>
            </a:r>
            <a:endParaRPr lang="en-US" sz="2800" dirty="0">
              <a:latin typeface="Rockwell" charset="0"/>
              <a:ea typeface="Rockwell" charset="0"/>
              <a:cs typeface="Rockwell" charset="0"/>
            </a:endParaRPr>
          </a:p>
          <a:p>
            <a:pPr marL="457200" indent="-457200">
              <a:buAutoNum type="arabicPeriod"/>
            </a:pPr>
            <a:endParaRPr lang="en-US" sz="2800" dirty="0">
              <a:solidFill>
                <a:srgbClr val="333399"/>
              </a:solidFill>
              <a:latin typeface="Rockwell" charset="0"/>
              <a:ea typeface="Rockwell" charset="0"/>
              <a:cs typeface="Rockwell" charset="0"/>
            </a:endParaRPr>
          </a:p>
        </p:txBody>
      </p:sp>
      <p:pic>
        <p:nvPicPr>
          <p:cNvPr id="12" name="Picture 11" descr="The_Drunkard's_Progress_-_B&amp;W.jpg"/>
          <p:cNvPicPr>
            <a:picLocks noChangeAspect="1"/>
          </p:cNvPicPr>
          <p:nvPr/>
        </p:nvPicPr>
        <p:blipFill>
          <a:blip r:embed="rId2" cstate="print"/>
          <a:stretch>
            <a:fillRect/>
          </a:stretch>
        </p:blipFill>
        <p:spPr>
          <a:xfrm>
            <a:off x="3733800" y="2971800"/>
            <a:ext cx="5181600" cy="3535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Womans-Holy-War.jpg"/>
          <p:cNvPicPr>
            <a:picLocks noChangeAspect="1"/>
          </p:cNvPicPr>
          <p:nvPr/>
        </p:nvPicPr>
        <p:blipFill>
          <a:blip r:embed="rId3" cstate="print"/>
          <a:stretch>
            <a:fillRect/>
          </a:stretch>
        </p:blipFill>
        <p:spPr>
          <a:xfrm>
            <a:off x="228600" y="1676400"/>
            <a:ext cx="3276600" cy="4876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153400" y="228600"/>
            <a:ext cx="787671" cy="369332"/>
          </a:xfrm>
          <a:prstGeom prst="rect">
            <a:avLst/>
          </a:prstGeom>
          <a:noFill/>
        </p:spPr>
        <p:txBody>
          <a:bodyPr wrap="none" rtlCol="0">
            <a:spAutoFit/>
          </a:bodyPr>
          <a:lstStyle/>
          <a:p>
            <a:r>
              <a:rPr lang="en-US" dirty="0" smtClean="0">
                <a:solidFill>
                  <a:srgbClr val="FF0000"/>
                </a:solidFill>
                <a:latin typeface="Rockwell"/>
                <a:cs typeface="Rockwell"/>
              </a:rPr>
              <a:t>Notes</a:t>
            </a:r>
            <a:endParaRPr lang="en-US" dirty="0">
              <a:solidFill>
                <a:srgbClr val="FF0000"/>
              </a:solidFill>
              <a:latin typeface="Rockwell"/>
              <a:cs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0"/>
            <a:ext cx="7239000" cy="1143000"/>
          </a:xfrm>
        </p:spPr>
        <p:txBody>
          <a:bodyPr/>
          <a:lstStyle/>
          <a:p>
            <a:pPr algn="l"/>
            <a:r>
              <a:rPr lang="en-US" sz="4000" dirty="0">
                <a:latin typeface="Rockwell" pitchFamily="18" charset="0"/>
              </a:rPr>
              <a:t>Q</a:t>
            </a:r>
            <a:r>
              <a:rPr lang="en-US" sz="4000" dirty="0" smtClean="0">
                <a:latin typeface="Rockwell" pitchFamily="18" charset="0"/>
              </a:rPr>
              <a:t>.  Temperance Movement</a:t>
            </a:r>
          </a:p>
        </p:txBody>
      </p:sp>
      <p:sp>
        <p:nvSpPr>
          <p:cNvPr id="8" name="TextBox 7"/>
          <p:cNvSpPr txBox="1">
            <a:spLocks noChangeArrowheads="1"/>
          </p:cNvSpPr>
          <p:nvPr/>
        </p:nvSpPr>
        <p:spPr bwMode="auto">
          <a:xfrm>
            <a:off x="457200" y="1975411"/>
            <a:ext cx="3695700" cy="3539430"/>
          </a:xfrm>
          <a:prstGeom prst="rect">
            <a:avLst/>
          </a:prstGeom>
          <a:solidFill>
            <a:schemeClr val="bg1"/>
          </a:solidFill>
          <a:ln w="9525">
            <a:noFill/>
            <a:miter lim="800000"/>
            <a:headEnd/>
            <a:tailEnd/>
          </a:ln>
        </p:spPr>
        <p:txBody>
          <a:bodyPr wrap="square">
            <a:spAutoFit/>
          </a:bodyPr>
          <a:lstStyle/>
          <a:p>
            <a:r>
              <a:rPr lang="en-US" sz="2800" dirty="0" smtClean="0">
                <a:latin typeface="Rockwell" pitchFamily="18" charset="0"/>
              </a:rPr>
              <a:t>2. </a:t>
            </a:r>
            <a:r>
              <a:rPr lang="en-US" sz="3200" dirty="0">
                <a:latin typeface="Rockwell" charset="0"/>
                <a:ea typeface="Rockwell" charset="0"/>
                <a:cs typeface="Rockwell" charset="0"/>
              </a:rPr>
              <a:t>Supported </a:t>
            </a:r>
            <a:r>
              <a:rPr lang="en-US" sz="3200" dirty="0">
                <a:solidFill>
                  <a:srgbClr val="FF0000"/>
                </a:solidFill>
                <a:latin typeface="Rockwell" charset="0"/>
                <a:ea typeface="Rockwell" charset="0"/>
                <a:cs typeface="Rockwell" charset="0"/>
              </a:rPr>
              <a:t>legislation</a:t>
            </a:r>
            <a:r>
              <a:rPr lang="en-US" sz="3200" dirty="0">
                <a:latin typeface="Rockwell" charset="0"/>
                <a:ea typeface="Rockwell" charset="0"/>
                <a:cs typeface="Rockwell" charset="0"/>
              </a:rPr>
              <a:t> to ban alcohol </a:t>
            </a:r>
            <a:endParaRPr lang="en-US" sz="3200" dirty="0" smtClean="0">
              <a:latin typeface="Rockwell" charset="0"/>
              <a:ea typeface="Rockwell" charset="0"/>
              <a:cs typeface="Rockwell" charset="0"/>
            </a:endParaRPr>
          </a:p>
          <a:p>
            <a:endParaRPr lang="en-US" sz="3200" dirty="0">
              <a:solidFill>
                <a:srgbClr val="000000"/>
              </a:solidFill>
              <a:latin typeface="Rockwell" charset="0"/>
              <a:ea typeface="Rockwell" charset="0"/>
              <a:cs typeface="Rockwell" charset="0"/>
            </a:endParaRPr>
          </a:p>
          <a:p>
            <a:pPr lvl="0"/>
            <a:r>
              <a:rPr lang="en-US" sz="3200" dirty="0" smtClean="0">
                <a:solidFill>
                  <a:srgbClr val="000000"/>
                </a:solidFill>
                <a:latin typeface="Rockwell" charset="0"/>
                <a:ea typeface="Rockwell" charset="0"/>
                <a:cs typeface="Rockwell" charset="0"/>
              </a:rPr>
              <a:t>3. </a:t>
            </a:r>
            <a:r>
              <a:rPr lang="en-US" sz="3200" dirty="0">
                <a:latin typeface="Rockwell" charset="0"/>
                <a:ea typeface="Rockwell" charset="0"/>
                <a:cs typeface="Rockwell" charset="0"/>
              </a:rPr>
              <a:t>This led to the passing of </a:t>
            </a:r>
            <a:r>
              <a:rPr lang="en-US" sz="3200" dirty="0" smtClean="0">
                <a:latin typeface="Rockwell" charset="0"/>
                <a:ea typeface="Rockwell" charset="0"/>
                <a:cs typeface="Rockwell" charset="0"/>
              </a:rPr>
              <a:t>the </a:t>
            </a:r>
            <a:r>
              <a:rPr lang="en-US" sz="3200" dirty="0" smtClean="0">
                <a:solidFill>
                  <a:srgbClr val="FF0000"/>
                </a:solidFill>
                <a:latin typeface="Rockwell" charset="0"/>
                <a:ea typeface="Rockwell" charset="0"/>
                <a:cs typeface="Rockwell" charset="0"/>
              </a:rPr>
              <a:t>18</a:t>
            </a:r>
            <a:r>
              <a:rPr lang="en-US" sz="3200" baseline="30000" dirty="0" smtClean="0">
                <a:solidFill>
                  <a:srgbClr val="FF0000"/>
                </a:solidFill>
                <a:latin typeface="Rockwell" charset="0"/>
                <a:ea typeface="Rockwell" charset="0"/>
                <a:cs typeface="Rockwell" charset="0"/>
              </a:rPr>
              <a:t>th</a:t>
            </a:r>
            <a:r>
              <a:rPr lang="en-US" sz="3200" dirty="0" smtClean="0">
                <a:latin typeface="Rockwell" charset="0"/>
                <a:ea typeface="Rockwell" charset="0"/>
                <a:cs typeface="Rockwell" charset="0"/>
              </a:rPr>
              <a:t> Amendment</a:t>
            </a:r>
            <a:r>
              <a:rPr lang="en-US" sz="3200" dirty="0">
                <a:latin typeface="Rockwell" charset="0"/>
                <a:ea typeface="Rockwell" charset="0"/>
                <a:cs typeface="Rockwell" charset="0"/>
              </a:rPr>
              <a:t>.  </a:t>
            </a:r>
            <a:endParaRPr lang="en-US" sz="3200" dirty="0" smtClean="0">
              <a:latin typeface="Rockwell" charset="0"/>
              <a:ea typeface="Rockwell" charset="0"/>
              <a:cs typeface="Rockwell" charset="0"/>
            </a:endParaRPr>
          </a:p>
        </p:txBody>
      </p:sp>
      <p:sp>
        <p:nvSpPr>
          <p:cNvPr id="9" name="TextBox 8"/>
          <p:cNvSpPr txBox="1"/>
          <p:nvPr/>
        </p:nvSpPr>
        <p:spPr>
          <a:xfrm>
            <a:off x="8153400" y="228600"/>
            <a:ext cx="787671" cy="369332"/>
          </a:xfrm>
          <a:prstGeom prst="rect">
            <a:avLst/>
          </a:prstGeom>
          <a:noFill/>
        </p:spPr>
        <p:txBody>
          <a:bodyPr wrap="none" rtlCol="0">
            <a:spAutoFit/>
          </a:bodyPr>
          <a:lstStyle/>
          <a:p>
            <a:r>
              <a:rPr lang="en-US" dirty="0" smtClean="0">
                <a:solidFill>
                  <a:srgbClr val="FF0000"/>
                </a:solidFill>
                <a:latin typeface="Rockwell"/>
                <a:cs typeface="Rockwell"/>
              </a:rPr>
              <a:t>Notes</a:t>
            </a:r>
            <a:endParaRPr lang="en-US" dirty="0">
              <a:solidFill>
                <a:srgbClr val="FF0000"/>
              </a:solidFill>
              <a:latin typeface="Rockwell"/>
              <a:cs typeface="Rockwell"/>
            </a:endParaRPr>
          </a:p>
        </p:txBody>
      </p:sp>
      <p:pic>
        <p:nvPicPr>
          <p:cNvPr id="2" name="Picture 1" descr="temperance octopus.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152900" y="1447800"/>
            <a:ext cx="4489365" cy="4315628"/>
          </a:xfrm>
          <a:prstGeom prst="rect">
            <a:avLst/>
          </a:prstGeom>
          <a:solidFill>
            <a:srgbClr val="FFFFFF">
              <a:shade val="85000"/>
            </a:srgbClr>
          </a:solidFill>
          <a:ln w="12700" cap="sq" cmpd="sng">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0" y="152400"/>
            <a:ext cx="9601200" cy="609600"/>
          </a:xfrm>
        </p:spPr>
        <p:txBody>
          <a:bodyPr/>
          <a:lstStyle/>
          <a:p>
            <a:r>
              <a:rPr lang="en-US" sz="3200" dirty="0" smtClean="0">
                <a:latin typeface="Rockwell"/>
                <a:cs typeface="Rockwell"/>
              </a:rPr>
              <a:t>What groups in America needed help? </a:t>
            </a:r>
          </a:p>
        </p:txBody>
      </p:sp>
      <p:sp>
        <p:nvSpPr>
          <p:cNvPr id="18434" name="Text Box 6"/>
          <p:cNvSpPr txBox="1">
            <a:spLocks noChangeArrowheads="1"/>
          </p:cNvSpPr>
          <p:nvPr/>
        </p:nvSpPr>
        <p:spPr bwMode="auto">
          <a:xfrm>
            <a:off x="6372225" y="1916113"/>
            <a:ext cx="2771775" cy="366712"/>
          </a:xfrm>
          <a:prstGeom prst="rect">
            <a:avLst/>
          </a:prstGeom>
          <a:noFill/>
          <a:ln w="9525">
            <a:noFill/>
            <a:miter lim="800000"/>
            <a:headEnd/>
            <a:tailEnd/>
          </a:ln>
        </p:spPr>
        <p:txBody>
          <a:bodyPr>
            <a:spAutoFit/>
          </a:bodyPr>
          <a:lstStyle/>
          <a:p>
            <a:pPr>
              <a:spcBef>
                <a:spcPct val="50000"/>
              </a:spcBef>
            </a:pPr>
            <a:endParaRPr lang="en-US"/>
          </a:p>
        </p:txBody>
      </p:sp>
      <p:grpSp>
        <p:nvGrpSpPr>
          <p:cNvPr id="21517" name="Group 13"/>
          <p:cNvGrpSpPr>
            <a:grpSpLocks/>
          </p:cNvGrpSpPr>
          <p:nvPr/>
        </p:nvGrpSpPr>
        <p:grpSpPr bwMode="auto">
          <a:xfrm>
            <a:off x="838200" y="1066800"/>
            <a:ext cx="3048000" cy="2895600"/>
            <a:chOff x="204" y="346"/>
            <a:chExt cx="1814" cy="1768"/>
          </a:xfrm>
        </p:grpSpPr>
        <p:pic>
          <p:nvPicPr>
            <p:cNvPr id="18445" name="Picture 5" descr="italian-immigrants-1"/>
            <p:cNvPicPr>
              <a:picLocks noChangeAspect="1" noChangeArrowheads="1"/>
            </p:cNvPicPr>
            <p:nvPr/>
          </p:nvPicPr>
          <p:blipFill>
            <a:blip r:embed="rId2" cstate="print"/>
            <a:srcRect/>
            <a:stretch>
              <a:fillRect/>
            </a:stretch>
          </p:blipFill>
          <p:spPr bwMode="auto">
            <a:xfrm>
              <a:off x="204" y="346"/>
              <a:ext cx="1814" cy="1756"/>
            </a:xfrm>
            <a:prstGeom prst="rect">
              <a:avLst/>
            </a:prstGeom>
            <a:noFill/>
            <a:ln w="9525">
              <a:noFill/>
              <a:miter lim="800000"/>
              <a:headEnd/>
              <a:tailEnd/>
            </a:ln>
          </p:spPr>
        </p:pic>
        <p:sp>
          <p:nvSpPr>
            <p:cNvPr id="18446" name="Rectangle 12"/>
            <p:cNvSpPr>
              <a:spLocks noChangeArrowheads="1"/>
            </p:cNvSpPr>
            <p:nvPr/>
          </p:nvSpPr>
          <p:spPr bwMode="auto">
            <a:xfrm>
              <a:off x="204" y="1842"/>
              <a:ext cx="1814" cy="272"/>
            </a:xfrm>
            <a:prstGeom prst="rect">
              <a:avLst/>
            </a:prstGeom>
            <a:solidFill>
              <a:schemeClr val="folHlink"/>
            </a:solidFill>
            <a:ln w="9525">
              <a:noFill/>
              <a:miter lim="800000"/>
              <a:headEnd/>
              <a:tailEnd/>
            </a:ln>
          </p:spPr>
          <p:txBody>
            <a:bodyPr wrap="none" anchor="ctr"/>
            <a:lstStyle/>
            <a:p>
              <a:pPr algn="ctr"/>
              <a:r>
                <a:rPr lang="en-US" sz="2000" b="1"/>
                <a:t>Immigrants</a:t>
              </a:r>
            </a:p>
          </p:txBody>
        </p:sp>
      </p:grpSp>
      <p:grpSp>
        <p:nvGrpSpPr>
          <p:cNvPr id="21519" name="Group 15"/>
          <p:cNvGrpSpPr>
            <a:grpSpLocks/>
          </p:cNvGrpSpPr>
          <p:nvPr/>
        </p:nvGrpSpPr>
        <p:grpSpPr bwMode="auto">
          <a:xfrm>
            <a:off x="457200" y="4114800"/>
            <a:ext cx="3657600" cy="2590800"/>
            <a:chOff x="1429" y="2251"/>
            <a:chExt cx="2586" cy="1837"/>
          </a:xfrm>
        </p:grpSpPr>
        <p:pic>
          <p:nvPicPr>
            <p:cNvPr id="18443" name="Picture 11" descr="child-labor2"/>
            <p:cNvPicPr>
              <a:picLocks noChangeAspect="1" noChangeArrowheads="1"/>
            </p:cNvPicPr>
            <p:nvPr/>
          </p:nvPicPr>
          <p:blipFill>
            <a:blip r:embed="rId3" cstate="print"/>
            <a:srcRect/>
            <a:stretch>
              <a:fillRect/>
            </a:stretch>
          </p:blipFill>
          <p:spPr bwMode="auto">
            <a:xfrm>
              <a:off x="1429" y="2251"/>
              <a:ext cx="2586" cy="1829"/>
            </a:xfrm>
            <a:prstGeom prst="rect">
              <a:avLst/>
            </a:prstGeom>
            <a:noFill/>
            <a:ln w="9525">
              <a:noFill/>
              <a:miter lim="800000"/>
              <a:headEnd/>
              <a:tailEnd/>
            </a:ln>
          </p:spPr>
        </p:pic>
        <p:sp>
          <p:nvSpPr>
            <p:cNvPr id="18444" name="Text Box 14"/>
            <p:cNvSpPr txBox="1">
              <a:spLocks noChangeArrowheads="1"/>
            </p:cNvSpPr>
            <p:nvPr/>
          </p:nvSpPr>
          <p:spPr bwMode="auto">
            <a:xfrm>
              <a:off x="1429" y="3838"/>
              <a:ext cx="2585" cy="250"/>
            </a:xfrm>
            <a:prstGeom prst="rect">
              <a:avLst/>
            </a:prstGeom>
            <a:solidFill>
              <a:srgbClr val="FF6600"/>
            </a:solidFill>
            <a:ln w="9525">
              <a:noFill/>
              <a:miter lim="800000"/>
              <a:headEnd/>
              <a:tailEnd/>
            </a:ln>
          </p:spPr>
          <p:txBody>
            <a:bodyPr>
              <a:spAutoFit/>
            </a:bodyPr>
            <a:lstStyle/>
            <a:p>
              <a:pPr algn="ctr">
                <a:spcBef>
                  <a:spcPct val="50000"/>
                </a:spcBef>
              </a:pPr>
              <a:r>
                <a:rPr lang="en-US" sz="2000" b="1" dirty="0"/>
                <a:t>Child </a:t>
              </a:r>
              <a:r>
                <a:rPr lang="en-US" sz="2000" b="1" dirty="0" smtClean="0"/>
                <a:t>Laborers</a:t>
              </a:r>
              <a:endParaRPr lang="en-US" sz="2000" b="1" dirty="0"/>
            </a:p>
          </p:txBody>
        </p:sp>
      </p:grpSp>
      <p:grpSp>
        <p:nvGrpSpPr>
          <p:cNvPr id="21522" name="Group 18"/>
          <p:cNvGrpSpPr>
            <a:grpSpLocks/>
          </p:cNvGrpSpPr>
          <p:nvPr/>
        </p:nvGrpSpPr>
        <p:grpSpPr bwMode="auto">
          <a:xfrm>
            <a:off x="5334000" y="838200"/>
            <a:ext cx="3048000" cy="3085845"/>
            <a:chOff x="3787" y="-269"/>
            <a:chExt cx="1863" cy="2334"/>
          </a:xfrm>
        </p:grpSpPr>
        <p:pic>
          <p:nvPicPr>
            <p:cNvPr id="18441" name="Picture 9" descr="factory workers"/>
            <p:cNvPicPr>
              <a:picLocks noChangeAspect="1" noChangeArrowheads="1"/>
            </p:cNvPicPr>
            <p:nvPr/>
          </p:nvPicPr>
          <p:blipFill>
            <a:blip r:embed="rId4" cstate="print"/>
            <a:srcRect t="11153"/>
            <a:stretch>
              <a:fillRect/>
            </a:stretch>
          </p:blipFill>
          <p:spPr bwMode="auto">
            <a:xfrm>
              <a:off x="3787" y="-269"/>
              <a:ext cx="1863" cy="2334"/>
            </a:xfrm>
            <a:prstGeom prst="rect">
              <a:avLst/>
            </a:prstGeom>
            <a:noFill/>
            <a:ln w="9525">
              <a:noFill/>
              <a:miter lim="800000"/>
              <a:headEnd/>
              <a:tailEnd/>
            </a:ln>
          </p:spPr>
        </p:pic>
        <p:sp>
          <p:nvSpPr>
            <p:cNvPr id="18442" name="Text Box 17"/>
            <p:cNvSpPr txBox="1">
              <a:spLocks noChangeArrowheads="1"/>
            </p:cNvSpPr>
            <p:nvPr/>
          </p:nvSpPr>
          <p:spPr bwMode="auto">
            <a:xfrm>
              <a:off x="3787" y="1770"/>
              <a:ext cx="1860" cy="282"/>
            </a:xfrm>
            <a:prstGeom prst="rect">
              <a:avLst/>
            </a:prstGeom>
            <a:solidFill>
              <a:srgbClr val="2094FF"/>
            </a:solidFill>
            <a:ln w="9525">
              <a:noFill/>
              <a:miter lim="800000"/>
              <a:headEnd/>
              <a:tailEnd/>
            </a:ln>
          </p:spPr>
          <p:txBody>
            <a:bodyPr wrap="square">
              <a:spAutoFit/>
            </a:bodyPr>
            <a:lstStyle/>
            <a:p>
              <a:pPr algn="ctr">
                <a:spcBef>
                  <a:spcPct val="50000"/>
                </a:spcBef>
              </a:pPr>
              <a:r>
                <a:rPr lang="en-US" sz="2000" b="1" dirty="0"/>
                <a:t>Factory Workers</a:t>
              </a:r>
            </a:p>
          </p:txBody>
        </p:sp>
      </p:grpSp>
      <p:grpSp>
        <p:nvGrpSpPr>
          <p:cNvPr id="21526" name="Group 22"/>
          <p:cNvGrpSpPr>
            <a:grpSpLocks/>
          </p:cNvGrpSpPr>
          <p:nvPr/>
        </p:nvGrpSpPr>
        <p:grpSpPr bwMode="auto">
          <a:xfrm>
            <a:off x="4876800" y="4038600"/>
            <a:ext cx="3962400" cy="2658752"/>
            <a:chOff x="2744" y="1888"/>
            <a:chExt cx="2858" cy="1801"/>
          </a:xfrm>
        </p:grpSpPr>
        <p:pic>
          <p:nvPicPr>
            <p:cNvPr id="18439" name="Picture 20" descr="ironing"/>
            <p:cNvPicPr>
              <a:picLocks noChangeAspect="1" noChangeArrowheads="1"/>
            </p:cNvPicPr>
            <p:nvPr/>
          </p:nvPicPr>
          <p:blipFill>
            <a:blip r:embed="rId5" cstate="print"/>
            <a:srcRect/>
            <a:stretch>
              <a:fillRect/>
            </a:stretch>
          </p:blipFill>
          <p:spPr bwMode="auto">
            <a:xfrm>
              <a:off x="2744" y="1888"/>
              <a:ext cx="2857" cy="1801"/>
            </a:xfrm>
            <a:prstGeom prst="rect">
              <a:avLst/>
            </a:prstGeom>
            <a:noFill/>
            <a:ln w="9525">
              <a:noFill/>
              <a:miter lim="800000"/>
              <a:headEnd/>
              <a:tailEnd/>
            </a:ln>
          </p:spPr>
        </p:pic>
        <p:sp>
          <p:nvSpPr>
            <p:cNvPr id="18440" name="Text Box 21"/>
            <p:cNvSpPr txBox="1">
              <a:spLocks noChangeArrowheads="1"/>
            </p:cNvSpPr>
            <p:nvPr/>
          </p:nvSpPr>
          <p:spPr bwMode="auto">
            <a:xfrm>
              <a:off x="2744" y="3430"/>
              <a:ext cx="2858" cy="250"/>
            </a:xfrm>
            <a:prstGeom prst="rect">
              <a:avLst/>
            </a:prstGeom>
            <a:solidFill>
              <a:srgbClr val="FF0080"/>
            </a:solidFill>
            <a:ln w="9525">
              <a:noFill/>
              <a:miter lim="800000"/>
              <a:headEnd/>
              <a:tailEnd/>
            </a:ln>
          </p:spPr>
          <p:txBody>
            <a:bodyPr>
              <a:spAutoFit/>
            </a:bodyPr>
            <a:lstStyle/>
            <a:p>
              <a:pPr algn="ctr">
                <a:spcBef>
                  <a:spcPct val="50000"/>
                </a:spcBef>
              </a:pPr>
              <a:r>
                <a:rPr lang="en-US" sz="2000" b="1"/>
                <a:t>Women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838200"/>
            <a:ext cx="8077200" cy="1143000"/>
          </a:xfrm>
        </p:spPr>
        <p:txBody>
          <a:bodyPr/>
          <a:lstStyle/>
          <a:p>
            <a:pPr algn="l"/>
            <a:r>
              <a:rPr lang="en-US" dirty="0" smtClean="0">
                <a:latin typeface="Rockwell"/>
                <a:cs typeface="Rockwell"/>
              </a:rPr>
              <a:t>What happened AFTER the 18</a:t>
            </a:r>
            <a:r>
              <a:rPr lang="en-US" baseline="30000" dirty="0" smtClean="0">
                <a:latin typeface="Rockwell"/>
                <a:cs typeface="Rockwell"/>
              </a:rPr>
              <a:t>th</a:t>
            </a:r>
            <a:r>
              <a:rPr lang="en-US" dirty="0" smtClean="0">
                <a:latin typeface="Rockwell"/>
                <a:cs typeface="Rockwell"/>
              </a:rPr>
              <a:t> Amendment was passed? </a:t>
            </a:r>
            <a:endParaRPr lang="en-US" dirty="0">
              <a:latin typeface="Rockwell"/>
              <a:cs typeface="Rockwell"/>
            </a:endParaRPr>
          </a:p>
        </p:txBody>
      </p:sp>
      <p:sp>
        <p:nvSpPr>
          <p:cNvPr id="6" name="Content Placeholder 5"/>
          <p:cNvSpPr>
            <a:spLocks noGrp="1"/>
          </p:cNvSpPr>
          <p:nvPr>
            <p:ph sz="half" idx="1"/>
          </p:nvPr>
        </p:nvSpPr>
        <p:spPr>
          <a:xfrm>
            <a:off x="1066800" y="1981200"/>
            <a:ext cx="4038600" cy="3459163"/>
          </a:xfrm>
        </p:spPr>
        <p:txBody>
          <a:bodyPr/>
          <a:lstStyle/>
          <a:p>
            <a:pPr marL="0" indent="0">
              <a:buNone/>
            </a:pPr>
            <a:endParaRPr lang="en-US" dirty="0">
              <a:latin typeface="Rockwell"/>
              <a:cs typeface="Rockwell"/>
            </a:endParaRPr>
          </a:p>
          <a:p>
            <a:pPr marL="0" indent="0">
              <a:buNone/>
            </a:pPr>
            <a:endParaRPr lang="en-US" dirty="0" smtClean="0">
              <a:latin typeface="Rockwell"/>
              <a:cs typeface="Rockwell"/>
            </a:endParaRPr>
          </a:p>
          <a:p>
            <a:pPr marL="0" indent="0" algn="ctr">
              <a:buNone/>
            </a:pPr>
            <a:r>
              <a:rPr lang="en-US" sz="4400" dirty="0" smtClean="0">
                <a:latin typeface="Rockwell"/>
                <a:cs typeface="Rockwell"/>
              </a:rPr>
              <a:t>This led to the </a:t>
            </a:r>
            <a:r>
              <a:rPr lang="en-US" sz="4400" dirty="0" smtClean="0">
                <a:solidFill>
                  <a:srgbClr val="FF0000"/>
                </a:solidFill>
                <a:latin typeface="Stencil"/>
                <a:cs typeface="Stencil"/>
              </a:rPr>
              <a:t>PROHIBITION</a:t>
            </a:r>
            <a:r>
              <a:rPr lang="en-US" sz="4400" dirty="0" smtClean="0">
                <a:latin typeface="Rockwell"/>
                <a:cs typeface="Rockwell"/>
              </a:rPr>
              <a:t> </a:t>
            </a:r>
          </a:p>
          <a:p>
            <a:pPr marL="0" indent="0" algn="ctr">
              <a:buNone/>
            </a:pPr>
            <a:r>
              <a:rPr lang="en-US" sz="4400" dirty="0">
                <a:latin typeface="Rockwell"/>
                <a:cs typeface="Rockwell"/>
              </a:rPr>
              <a:t>p</a:t>
            </a:r>
            <a:r>
              <a:rPr lang="en-US" sz="4400" dirty="0" smtClean="0">
                <a:latin typeface="Rockwell"/>
                <a:cs typeface="Rockwell"/>
              </a:rPr>
              <a:t>eriod during the 1920’s.</a:t>
            </a:r>
            <a:endParaRPr lang="en-US" sz="4400" dirty="0">
              <a:latin typeface="Rockwell"/>
              <a:cs typeface="Rockwell"/>
            </a:endParaRPr>
          </a:p>
        </p:txBody>
      </p:sp>
      <p:pic>
        <p:nvPicPr>
          <p:cNvPr id="8" name="Content Placeholder 7" descr="S5600-lg.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5144" r="15144"/>
          <a:stretch>
            <a:fillRect/>
          </a:stretch>
        </p:blipFill>
        <p:spPr>
          <a:xfrm>
            <a:off x="5334000" y="2743200"/>
            <a:ext cx="3276600" cy="3672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8153400" y="228600"/>
            <a:ext cx="787671" cy="369332"/>
          </a:xfrm>
          <a:prstGeom prst="rect">
            <a:avLst/>
          </a:prstGeom>
          <a:noFill/>
        </p:spPr>
        <p:txBody>
          <a:bodyPr wrap="none" rtlCol="0">
            <a:spAutoFit/>
          </a:bodyPr>
          <a:lstStyle/>
          <a:p>
            <a:r>
              <a:rPr lang="en-US" dirty="0" smtClean="0">
                <a:solidFill>
                  <a:srgbClr val="FF0000"/>
                </a:solidFill>
                <a:latin typeface="Rockwell"/>
                <a:cs typeface="Rockwell"/>
              </a:rPr>
              <a:t>Notes</a:t>
            </a:r>
            <a:endParaRPr lang="en-US" dirty="0">
              <a:solidFill>
                <a:srgbClr val="FF0000"/>
              </a:solidFill>
              <a:latin typeface="Rockwell"/>
              <a:cs typeface="Rockwell"/>
            </a:endParaRPr>
          </a:p>
        </p:txBody>
      </p:sp>
    </p:spTree>
    <p:extLst>
      <p:ext uri="{BB962C8B-B14F-4D97-AF65-F5344CB8AC3E}">
        <p14:creationId xmlns:p14="http://schemas.microsoft.com/office/powerpoint/2010/main" val="3972108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609600"/>
            <a:ext cx="9067800" cy="1143000"/>
          </a:xfrm>
        </p:spPr>
        <p:txBody>
          <a:bodyPr/>
          <a:lstStyle/>
          <a:p>
            <a:r>
              <a:rPr lang="en-US" dirty="0" smtClean="0">
                <a:latin typeface="Rockwell" pitchFamily="18" charset="0"/>
              </a:rPr>
              <a:t>L. Negative Effects of Industrialization: </a:t>
            </a:r>
            <a:br>
              <a:rPr lang="en-US" dirty="0" smtClean="0">
                <a:latin typeface="Rockwell" pitchFamily="18" charset="0"/>
              </a:rPr>
            </a:br>
            <a:endParaRPr lang="en-US" dirty="0"/>
          </a:p>
        </p:txBody>
      </p:sp>
      <p:pic>
        <p:nvPicPr>
          <p:cNvPr id="1026" name="Picture 2" descr="C:\Users\brownb\AppData\Local\Microsoft\Windows\Temporary Internet Files\Content.IE5\WOY8BQLY\MC900441321[1].png"/>
          <p:cNvPicPr>
            <a:picLocks noChangeAspect="1" noChangeArrowheads="1"/>
          </p:cNvPicPr>
          <p:nvPr/>
        </p:nvPicPr>
        <p:blipFill>
          <a:blip r:embed="rId2" cstate="print"/>
          <a:srcRect/>
          <a:stretch>
            <a:fillRect/>
          </a:stretch>
        </p:blipFill>
        <p:spPr bwMode="auto">
          <a:xfrm>
            <a:off x="3891886" y="1476587"/>
            <a:ext cx="1575302" cy="1575302"/>
          </a:xfrm>
          <a:prstGeom prst="rect">
            <a:avLst/>
          </a:prstGeom>
          <a:noFill/>
        </p:spPr>
      </p:pic>
      <p:sp>
        <p:nvSpPr>
          <p:cNvPr id="16" name="TextBox 15"/>
          <p:cNvSpPr txBox="1"/>
          <p:nvPr/>
        </p:nvSpPr>
        <p:spPr>
          <a:xfrm>
            <a:off x="8153400" y="228600"/>
            <a:ext cx="787671" cy="369332"/>
          </a:xfrm>
          <a:prstGeom prst="rect">
            <a:avLst/>
          </a:prstGeom>
          <a:noFill/>
        </p:spPr>
        <p:txBody>
          <a:bodyPr wrap="none" rtlCol="0">
            <a:spAutoFit/>
          </a:bodyPr>
          <a:lstStyle/>
          <a:p>
            <a:r>
              <a:rPr lang="en-US" dirty="0" smtClean="0">
                <a:solidFill>
                  <a:srgbClr val="FF0000"/>
                </a:solidFill>
                <a:latin typeface="Rockwell"/>
                <a:cs typeface="Rockwell"/>
              </a:rPr>
              <a:t>Notes</a:t>
            </a:r>
            <a:endParaRPr lang="en-US" dirty="0">
              <a:solidFill>
                <a:srgbClr val="FF0000"/>
              </a:solidFill>
              <a:latin typeface="Rockwell"/>
              <a:cs typeface="Rockwell"/>
            </a:endParaRPr>
          </a:p>
        </p:txBody>
      </p:sp>
      <p:grpSp>
        <p:nvGrpSpPr>
          <p:cNvPr id="29" name="Group 28"/>
          <p:cNvGrpSpPr/>
          <p:nvPr/>
        </p:nvGrpSpPr>
        <p:grpSpPr>
          <a:xfrm>
            <a:off x="109366" y="2362200"/>
            <a:ext cx="8839200" cy="4114800"/>
            <a:chOff x="0" y="0"/>
            <a:chExt cx="6403852" cy="3097407"/>
          </a:xfrm>
        </p:grpSpPr>
        <p:cxnSp>
          <p:nvCxnSpPr>
            <p:cNvPr id="30" name="Straight Arrow Connector 29"/>
            <p:cNvCxnSpPr/>
            <p:nvPr/>
          </p:nvCxnSpPr>
          <p:spPr>
            <a:xfrm flipH="1">
              <a:off x="1482212" y="597310"/>
              <a:ext cx="1713736" cy="7527"/>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1482212" y="589935"/>
              <a:ext cx="1708785" cy="89789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2514600" y="589935"/>
              <a:ext cx="678815" cy="135509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200400" y="589935"/>
              <a:ext cx="1601470" cy="89090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200400" y="597310"/>
              <a:ext cx="1714677"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0" y="7374"/>
              <a:ext cx="1485265" cy="115062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Rockwell" charset="0"/>
                  <a:ea typeface="Rockwell" charset="0"/>
                  <a:cs typeface="Rockwell" charset="0"/>
                </a:rPr>
                <a:t>Child Labor </a:t>
              </a:r>
              <a:endParaRPr lang="en-US" sz="2400" dirty="0">
                <a:solidFill>
                  <a:schemeClr val="tx1"/>
                </a:solidFill>
                <a:latin typeface="Rockwell" charset="0"/>
                <a:ea typeface="Rockwell" charset="0"/>
                <a:cs typeface="Rockwell" charset="0"/>
              </a:endParaRPr>
            </a:p>
          </p:txBody>
        </p:sp>
        <p:sp>
          <p:nvSpPr>
            <p:cNvPr id="36" name="Oval 35"/>
            <p:cNvSpPr/>
            <p:nvPr/>
          </p:nvSpPr>
          <p:spPr>
            <a:xfrm>
              <a:off x="1600200" y="1946787"/>
              <a:ext cx="1485265" cy="1150620"/>
            </a:xfrm>
            <a:prstGeom prst="ellipse">
              <a:avLst/>
            </a:prstGeom>
            <a:solidFill>
              <a:srgbClr val="FEFF82"/>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latin typeface="Rockwell" charset="0"/>
                  <a:ea typeface="Rockwell" charset="0"/>
                  <a:cs typeface="Rockwell" charset="0"/>
                </a:rPr>
                <a:t>Unsafe Working Conditions</a:t>
              </a:r>
              <a:endParaRPr lang="en-US" dirty="0">
                <a:solidFill>
                  <a:schemeClr val="tx1"/>
                </a:solidFill>
                <a:latin typeface="Rockwell" charset="0"/>
                <a:ea typeface="Rockwell" charset="0"/>
                <a:cs typeface="Rockwell" charset="0"/>
              </a:endParaRPr>
            </a:p>
          </p:txBody>
        </p:sp>
        <p:sp>
          <p:nvSpPr>
            <p:cNvPr id="37" name="Oval 36"/>
            <p:cNvSpPr/>
            <p:nvPr/>
          </p:nvSpPr>
          <p:spPr>
            <a:xfrm>
              <a:off x="110612" y="1253613"/>
              <a:ext cx="1485265" cy="1150620"/>
            </a:xfrm>
            <a:prstGeom prst="ellipse">
              <a:avLst/>
            </a:prstGeom>
            <a:solidFill>
              <a:srgbClr val="F9FFC7"/>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tx1"/>
                  </a:solidFill>
                  <a:latin typeface="Rockwell" charset="0"/>
                  <a:ea typeface="Rockwell" charset="0"/>
                  <a:cs typeface="Rockwell" charset="0"/>
                </a:rPr>
                <a:t>Low Wages &amp; Long Hours</a:t>
              </a:r>
              <a:endParaRPr lang="en-US" sz="2000" dirty="0">
                <a:solidFill>
                  <a:schemeClr val="tx1"/>
                </a:solidFill>
                <a:latin typeface="Rockwell" charset="0"/>
                <a:ea typeface="Rockwell" charset="0"/>
                <a:cs typeface="Rockwell" charset="0"/>
              </a:endParaRPr>
            </a:p>
          </p:txBody>
        </p:sp>
        <p:sp>
          <p:nvSpPr>
            <p:cNvPr id="38" name="Oval 37"/>
            <p:cNvSpPr/>
            <p:nvPr/>
          </p:nvSpPr>
          <p:spPr>
            <a:xfrm>
              <a:off x="3202818" y="1946787"/>
              <a:ext cx="1593460" cy="1150620"/>
            </a:xfrm>
            <a:prstGeom prst="ellipse">
              <a:avLst/>
            </a:prstGeom>
            <a:solidFill>
              <a:srgbClr val="FFD788"/>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latin typeface="Rockwell" charset="0"/>
                  <a:ea typeface="Rockwell" charset="0"/>
                  <a:cs typeface="Rockwell" charset="0"/>
                </a:rPr>
                <a:t>Impact on </a:t>
              </a:r>
              <a:r>
                <a:rPr lang="en-US" smtClean="0">
                  <a:solidFill>
                    <a:schemeClr val="tx1"/>
                  </a:solidFill>
                  <a:latin typeface="Rockwell" charset="0"/>
                  <a:ea typeface="Rockwell" charset="0"/>
                  <a:cs typeface="Rockwell" charset="0"/>
                </a:rPr>
                <a:t>the Environment</a:t>
              </a:r>
              <a:endParaRPr lang="en-US">
                <a:solidFill>
                  <a:schemeClr val="tx1"/>
                </a:solidFill>
                <a:latin typeface="Rockwell" charset="0"/>
                <a:ea typeface="Rockwell" charset="0"/>
                <a:cs typeface="Rockwell" charset="0"/>
              </a:endParaRPr>
            </a:p>
          </p:txBody>
        </p:sp>
        <p:sp>
          <p:nvSpPr>
            <p:cNvPr id="39" name="Oval 38"/>
            <p:cNvSpPr/>
            <p:nvPr/>
          </p:nvSpPr>
          <p:spPr>
            <a:xfrm>
              <a:off x="4689987" y="1260987"/>
              <a:ext cx="1485265" cy="1150620"/>
            </a:xfrm>
            <a:prstGeom prst="ellipse">
              <a:avLst/>
            </a:prstGeom>
            <a:solidFill>
              <a:srgbClr val="FFCB38"/>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latin typeface="Rockwell" charset="0"/>
                  <a:ea typeface="Rockwell" charset="0"/>
                  <a:cs typeface="Rockwell" charset="0"/>
                </a:rPr>
                <a:t>Monopolies</a:t>
              </a:r>
              <a:endParaRPr lang="en-US" dirty="0">
                <a:solidFill>
                  <a:schemeClr val="tx1"/>
                </a:solidFill>
                <a:latin typeface="Rockwell" charset="0"/>
                <a:ea typeface="Rockwell" charset="0"/>
                <a:cs typeface="Rockwell" charset="0"/>
              </a:endParaRPr>
            </a:p>
          </p:txBody>
        </p:sp>
        <p:cxnSp>
          <p:nvCxnSpPr>
            <p:cNvPr id="40" name="Straight Arrow Connector 39"/>
            <p:cNvCxnSpPr/>
            <p:nvPr/>
          </p:nvCxnSpPr>
          <p:spPr>
            <a:xfrm>
              <a:off x="3200400" y="575187"/>
              <a:ext cx="685800" cy="137160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4918587" y="0"/>
              <a:ext cx="1485265" cy="1150620"/>
            </a:xfrm>
            <a:prstGeom prst="ellipse">
              <a:avLst/>
            </a:prstGeom>
            <a:solidFill>
              <a:srgbClr val="FF9215"/>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latin typeface="Rockwell" charset="0"/>
                  <a:ea typeface="Rockwell" charset="0"/>
                  <a:cs typeface="Rockwell" charset="0"/>
                </a:rPr>
                <a:t>Triangle Shirtwaist Factory Fire</a:t>
              </a:r>
              <a:endParaRPr lang="en-US" dirty="0">
                <a:solidFill>
                  <a:schemeClr val="tx1"/>
                </a:solidFill>
                <a:latin typeface="Rockwell" charset="0"/>
                <a:ea typeface="Rockwell" charset="0"/>
                <a:cs typeface="Rockwell"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0"/>
            <a:ext cx="4800600" cy="1143000"/>
          </a:xfrm>
        </p:spPr>
        <p:txBody>
          <a:bodyPr/>
          <a:lstStyle/>
          <a:p>
            <a:pPr algn="l"/>
            <a:r>
              <a:rPr lang="en-US" sz="4800" dirty="0" smtClean="0">
                <a:solidFill>
                  <a:srgbClr val="800000"/>
                </a:solidFill>
                <a:latin typeface="Rockwell" pitchFamily="18" charset="0"/>
              </a:rPr>
              <a:t>Child Labor</a:t>
            </a:r>
            <a:endParaRPr lang="en-US" sz="4800" dirty="0">
              <a:solidFill>
                <a:srgbClr val="800000"/>
              </a:solidFill>
            </a:endParaRPr>
          </a:p>
        </p:txBody>
      </p:sp>
      <p:sp>
        <p:nvSpPr>
          <p:cNvPr id="6" name="Content Placeholder 5"/>
          <p:cNvSpPr>
            <a:spLocks noGrp="1"/>
          </p:cNvSpPr>
          <p:nvPr>
            <p:ph sz="half" idx="1"/>
          </p:nvPr>
        </p:nvSpPr>
        <p:spPr>
          <a:xfrm>
            <a:off x="770579" y="1143000"/>
            <a:ext cx="8382000" cy="1676400"/>
          </a:xfrm>
        </p:spPr>
        <p:txBody>
          <a:bodyPr/>
          <a:lstStyle/>
          <a:p>
            <a:pPr>
              <a:buNone/>
            </a:pPr>
            <a:r>
              <a:rPr lang="en-US" sz="2000" dirty="0" smtClean="0"/>
              <a:t> </a:t>
            </a:r>
            <a:r>
              <a:rPr lang="en-US" dirty="0" smtClean="0"/>
              <a:t>	</a:t>
            </a:r>
            <a:r>
              <a:rPr lang="en-US" sz="3200" dirty="0" smtClean="0"/>
              <a:t>“C</a:t>
            </a:r>
            <a:r>
              <a:rPr lang="en-US" sz="3200" dirty="0" smtClean="0">
                <a:latin typeface="Rockwell" pitchFamily="18" charset="0"/>
              </a:rPr>
              <a:t>hildren were useful as laborers because their size allowed them to move in small spaces in factories or mines where adults couldn't fit, children were easier to manage and control and perhaps most importantly, children could be paid less than adults. Child laborers often worked to help support their families, but were forced to forgo an education.”			</a:t>
            </a:r>
            <a:r>
              <a:rPr lang="en-US" sz="2400" i="1" dirty="0" smtClean="0">
                <a:latin typeface="Rockwell" pitchFamily="18" charset="0"/>
              </a:rPr>
              <a:t>	</a:t>
            </a:r>
          </a:p>
          <a:p>
            <a:pPr>
              <a:buNone/>
            </a:pPr>
            <a:r>
              <a:rPr lang="en-US" sz="2400" i="1" dirty="0">
                <a:latin typeface="Rockwell" pitchFamily="18" charset="0"/>
              </a:rPr>
              <a:t>	</a:t>
            </a:r>
            <a:r>
              <a:rPr lang="en-US" sz="2400" i="1" dirty="0" smtClean="0">
                <a:latin typeface="Rockwell" pitchFamily="18" charset="0"/>
              </a:rPr>
              <a:t>						- History Channel </a:t>
            </a:r>
          </a:p>
          <a:p>
            <a:pPr>
              <a:buNone/>
            </a:pPr>
            <a:endParaRPr lang="en-US"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8600" y="-33457"/>
            <a:ext cx="8915400" cy="1143000"/>
          </a:xfrm>
        </p:spPr>
        <p:txBody>
          <a:bodyPr/>
          <a:lstStyle/>
          <a:p>
            <a:r>
              <a:rPr lang="en-US" dirty="0" smtClean="0">
                <a:latin typeface="Rockwell" pitchFamily="18" charset="0"/>
              </a:rPr>
              <a:t>Unsafe Working Conditions</a:t>
            </a:r>
          </a:p>
        </p:txBody>
      </p:sp>
      <p:pic>
        <p:nvPicPr>
          <p:cNvPr id="21506" name="Picture 7" descr="triangle-shirtwaist-factory-ruins"/>
          <p:cNvPicPr>
            <a:picLocks noGrp="1" noChangeAspect="1" noChangeArrowheads="1"/>
          </p:cNvPicPr>
          <p:nvPr>
            <p:ph type="body" sz="half" idx="2"/>
          </p:nvPr>
        </p:nvPicPr>
        <p:blipFill>
          <a:blip r:embed="rId2" cstate="print"/>
          <a:srcRect/>
          <a:stretch>
            <a:fillRect/>
          </a:stretch>
        </p:blipFill>
        <p:spPr>
          <a:xfrm>
            <a:off x="1371600" y="990600"/>
            <a:ext cx="6705600" cy="51851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8" name="Text Box 10"/>
          <p:cNvSpPr txBox="1">
            <a:spLocks noChangeArrowheads="1"/>
          </p:cNvSpPr>
          <p:nvPr/>
        </p:nvSpPr>
        <p:spPr bwMode="auto">
          <a:xfrm>
            <a:off x="2133600" y="6324600"/>
            <a:ext cx="6400800" cy="400110"/>
          </a:xfrm>
          <a:prstGeom prst="rect">
            <a:avLst/>
          </a:prstGeom>
          <a:noFill/>
          <a:ln w="9525">
            <a:noFill/>
            <a:miter lim="800000"/>
            <a:headEnd/>
            <a:tailEnd/>
          </a:ln>
        </p:spPr>
        <p:txBody>
          <a:bodyPr wrap="square">
            <a:spAutoFit/>
          </a:bodyPr>
          <a:lstStyle/>
          <a:p>
            <a:pPr algn="r">
              <a:spcBef>
                <a:spcPct val="50000"/>
              </a:spcBef>
            </a:pPr>
            <a:r>
              <a:rPr lang="en-US" sz="2000" dirty="0">
                <a:latin typeface="Rockwell Condensed" pitchFamily="18" charset="0"/>
              </a:rPr>
              <a:t>-Triangle Shirtwaist Factory Fire, New York</a:t>
            </a:r>
          </a:p>
        </p:txBody>
      </p:sp>
      <p:pic>
        <p:nvPicPr>
          <p:cNvPr id="7" name="Picture 4" descr="striking-women"/>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a:stretch>
            <a:fillRect/>
          </a:stretch>
        </p:blipFill>
        <p:spPr bwMode="auto">
          <a:xfrm rot="21131095">
            <a:off x="342204" y="4457551"/>
            <a:ext cx="3080956" cy="202485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9026"/>
            <a:ext cx="8229600" cy="1143000"/>
          </a:xfrm>
        </p:spPr>
        <p:txBody>
          <a:bodyPr/>
          <a:lstStyle/>
          <a:p>
            <a:r>
              <a:rPr lang="en-US" dirty="0" smtClean="0">
                <a:latin typeface="Rockwell" pitchFamily="18" charset="0"/>
              </a:rPr>
              <a:t>Introduction to Labor Unions:</a:t>
            </a:r>
          </a:p>
        </p:txBody>
      </p:sp>
      <p:pic>
        <p:nvPicPr>
          <p:cNvPr id="22530" name="Picture 9" descr="television">
            <a:hlinkClick r:id="rId2"/>
          </p:cNvPr>
          <p:cNvPicPr>
            <a:picLocks noGrp="1" noChangeAspect="1" noChangeArrowheads="1"/>
          </p:cNvPicPr>
          <p:nvPr>
            <p:ph sz="half" idx="1"/>
          </p:nvPr>
        </p:nvPicPr>
        <p:blipFill>
          <a:blip r:embed="rId3" cstate="print"/>
          <a:srcRect/>
          <a:stretch>
            <a:fillRect/>
          </a:stretch>
        </p:blipFill>
        <p:spPr>
          <a:xfrm>
            <a:off x="1981200" y="1066800"/>
            <a:ext cx="5334000" cy="4818212"/>
          </a:xfrm>
        </p:spPr>
      </p:pic>
      <p:sp>
        <p:nvSpPr>
          <p:cNvPr id="22531" name="TextBox 7"/>
          <p:cNvSpPr txBox="1">
            <a:spLocks noChangeArrowheads="1"/>
          </p:cNvSpPr>
          <p:nvPr/>
        </p:nvSpPr>
        <p:spPr bwMode="auto">
          <a:xfrm>
            <a:off x="3581400" y="4648200"/>
            <a:ext cx="1676400" cy="523220"/>
          </a:xfrm>
          <a:prstGeom prst="rect">
            <a:avLst/>
          </a:prstGeom>
          <a:noFill/>
          <a:ln w="9525">
            <a:noFill/>
            <a:miter lim="800000"/>
            <a:headEnd/>
            <a:tailEnd/>
          </a:ln>
        </p:spPr>
        <p:txBody>
          <a:bodyPr wrap="square">
            <a:spAutoFit/>
          </a:bodyPr>
          <a:lstStyle/>
          <a:p>
            <a:pPr algn="ctr"/>
            <a:r>
              <a:rPr lang="en-US" sz="1400" dirty="0">
                <a:latin typeface="Rockwell"/>
                <a:cs typeface="Rockwell"/>
              </a:rPr>
              <a:t>Click on TV for  Intro Video</a:t>
            </a:r>
          </a:p>
        </p:txBody>
      </p:sp>
      <p:pic>
        <p:nvPicPr>
          <p:cNvPr id="6" name="Picture 5" descr="The_hand_that_will_rule_the_world.jpg">
            <a:hlinkClick r:id="rId2"/>
          </p:cNvPr>
          <p:cNvPicPr>
            <a:picLocks noChangeAspect="1"/>
          </p:cNvPicPr>
          <p:nvPr/>
        </p:nvPicPr>
        <p:blipFill>
          <a:blip r:embed="rId4" cstate="print"/>
          <a:srcRect b="5000"/>
          <a:stretch>
            <a:fillRect/>
          </a:stretch>
        </p:blipFill>
        <p:spPr>
          <a:xfrm>
            <a:off x="2590800" y="1600200"/>
            <a:ext cx="32004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130729" y="6172200"/>
            <a:ext cx="9013271" cy="338554"/>
          </a:xfrm>
          <a:prstGeom prst="rect">
            <a:avLst/>
          </a:prstGeom>
          <a:noFill/>
        </p:spPr>
        <p:txBody>
          <a:bodyPr wrap="square" rtlCol="0">
            <a:spAutoFit/>
          </a:bodyPr>
          <a:lstStyle/>
          <a:p>
            <a:pPr algn="ctr"/>
            <a:r>
              <a:rPr lang="en-US" sz="1600" dirty="0" smtClean="0">
                <a:latin typeface="American Typewriter Condensed"/>
                <a:cs typeface="American Typewriter Condensed"/>
              </a:rPr>
              <a:t>You don’t need to do the activities…just watch the movie. Stop the video when the written activity starts.</a:t>
            </a:r>
            <a:endParaRPr lang="en-US" sz="1600" dirty="0">
              <a:latin typeface="American Typewriter Condensed"/>
              <a:cs typeface="American Typewriter Condensed"/>
            </a:endParaRPr>
          </a:p>
        </p:txBody>
      </p:sp>
      <p:sp>
        <p:nvSpPr>
          <p:cNvPr id="3" name="TextBox 2"/>
          <p:cNvSpPr txBox="1"/>
          <p:nvPr/>
        </p:nvSpPr>
        <p:spPr>
          <a:xfrm rot="693741">
            <a:off x="7442925" y="2278968"/>
            <a:ext cx="1584520" cy="1323439"/>
          </a:xfrm>
          <a:prstGeom prst="rect">
            <a:avLst/>
          </a:prstGeom>
          <a:noFill/>
        </p:spPr>
        <p:txBody>
          <a:bodyPr wrap="square" rtlCol="0">
            <a:spAutoFit/>
          </a:bodyPr>
          <a:lstStyle/>
          <a:p>
            <a:pPr algn="ctr"/>
            <a:r>
              <a:rPr lang="en-US" sz="2000" dirty="0" smtClean="0">
                <a:latin typeface="American Typewriter Condensed"/>
                <a:cs typeface="American Typewriter Condensed"/>
              </a:rPr>
              <a:t>Yes, this is a weird video…but I liked it anyway!!!</a:t>
            </a:r>
            <a:endParaRPr lang="en-US" sz="2000" dirty="0">
              <a:latin typeface="American Typewriter Condensed"/>
              <a:cs typeface="American Typewriter Condense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body" sz="half" idx="1"/>
          </p:nvPr>
        </p:nvSpPr>
        <p:spPr>
          <a:xfrm>
            <a:off x="685800" y="1905000"/>
            <a:ext cx="7696200" cy="4572000"/>
          </a:xfrm>
        </p:spPr>
        <p:txBody>
          <a:bodyPr/>
          <a:lstStyle/>
          <a:p>
            <a:pPr marL="514350" indent="-514350">
              <a:buFont typeface="+mj-lt"/>
              <a:buAutoNum type="arabicPeriod"/>
            </a:pPr>
            <a:r>
              <a:rPr lang="en-US" sz="4000" dirty="0" smtClean="0">
                <a:solidFill>
                  <a:srgbClr val="FF0000"/>
                </a:solidFill>
                <a:latin typeface="Rockwell" pitchFamily="18" charset="0"/>
              </a:rPr>
              <a:t>Formation </a:t>
            </a:r>
            <a:r>
              <a:rPr lang="en-US" sz="4000" dirty="0" smtClean="0">
                <a:solidFill>
                  <a:srgbClr val="FF0000"/>
                </a:solidFill>
                <a:latin typeface="Rockwell" pitchFamily="18" charset="0"/>
              </a:rPr>
              <a:t>of </a:t>
            </a:r>
            <a:r>
              <a:rPr lang="en-US" sz="4000" dirty="0" smtClean="0">
                <a:solidFill>
                  <a:srgbClr val="FF0000"/>
                </a:solidFill>
                <a:latin typeface="Rockwell" pitchFamily="18" charset="0"/>
              </a:rPr>
              <a:t>Unions</a:t>
            </a:r>
          </a:p>
          <a:p>
            <a:pPr marL="914400" lvl="1" indent="-457200"/>
            <a:r>
              <a:rPr lang="en-US" sz="3600" dirty="0" smtClean="0">
                <a:latin typeface="Rockwell" pitchFamily="18" charset="0"/>
              </a:rPr>
              <a:t>Growth of the American Federation of Labor (AFL) </a:t>
            </a:r>
            <a:endParaRPr lang="en-US" sz="3600" i="1" dirty="0" smtClean="0">
              <a:latin typeface="Rockwell" pitchFamily="18" charset="0"/>
            </a:endParaRPr>
          </a:p>
          <a:p>
            <a:pPr marL="1314450" lvl="2" indent="-457200"/>
            <a:r>
              <a:rPr lang="en-US" sz="2800" dirty="0" smtClean="0">
                <a:solidFill>
                  <a:srgbClr val="0000FF"/>
                </a:solidFill>
                <a:latin typeface="Rockwell" pitchFamily="18" charset="0"/>
              </a:rPr>
              <a:t>HIGHER WAGES</a:t>
            </a:r>
          </a:p>
          <a:p>
            <a:pPr marL="1314450" lvl="2" indent="-457200"/>
            <a:r>
              <a:rPr lang="en-US" sz="2800" dirty="0" smtClean="0">
                <a:solidFill>
                  <a:srgbClr val="0000FF"/>
                </a:solidFill>
                <a:latin typeface="Rockwell" pitchFamily="18" charset="0"/>
              </a:rPr>
              <a:t>BETTER WORKING CONDITIONS</a:t>
            </a:r>
          </a:p>
          <a:p>
            <a:pPr marL="1314450" lvl="2" indent="-457200"/>
            <a:r>
              <a:rPr lang="en-US" sz="2800" dirty="0" smtClean="0">
                <a:solidFill>
                  <a:srgbClr val="0000FF"/>
                </a:solidFill>
                <a:latin typeface="Rockwell" pitchFamily="18" charset="0"/>
              </a:rPr>
              <a:t>SHORTER WORK WEEK</a:t>
            </a:r>
          </a:p>
          <a:p>
            <a:pPr marL="457200" lvl="1" indent="0">
              <a:buNone/>
            </a:pPr>
            <a:endParaRPr lang="en-US" sz="1400" dirty="0" smtClean="0">
              <a:latin typeface="Rockwell" pitchFamily="18" charset="0"/>
            </a:endParaRPr>
          </a:p>
          <a:p>
            <a:pPr marL="914400" lvl="1" indent="-457200">
              <a:buFont typeface="+mj-lt"/>
              <a:buAutoNum type="arabicPeriod"/>
            </a:pPr>
            <a:endParaRPr lang="en-US" b="1" dirty="0" smtClean="0">
              <a:solidFill>
                <a:srgbClr val="3333FF"/>
              </a:solidFill>
              <a:latin typeface="Rockwell Condensed" pitchFamily="18" charset="0"/>
            </a:endParaRPr>
          </a:p>
        </p:txBody>
      </p:sp>
      <p:pic>
        <p:nvPicPr>
          <p:cNvPr id="23560" name="Picture 8" descr="1205"/>
          <p:cNvPicPr>
            <a:picLocks noGrp="1" noChangeAspect="1" noChangeArrowheads="1"/>
          </p:cNvPicPr>
          <p:nvPr>
            <p:ph type="body" sz="half" idx="2"/>
          </p:nvPr>
        </p:nvPicPr>
        <p:blipFill>
          <a:blip r:embed="rId2" cstate="print"/>
          <a:srcRect/>
          <a:stretch>
            <a:fillRect/>
          </a:stretch>
        </p:blipFill>
        <p:spPr>
          <a:xfrm>
            <a:off x="7010400" y="4876800"/>
            <a:ext cx="1894203" cy="1691227"/>
          </a:xfrm>
        </p:spPr>
      </p:pic>
      <p:sp>
        <p:nvSpPr>
          <p:cNvPr id="6" name="TextBox 5"/>
          <p:cNvSpPr txBox="1"/>
          <p:nvPr/>
        </p:nvSpPr>
        <p:spPr>
          <a:xfrm>
            <a:off x="381000" y="762000"/>
            <a:ext cx="7315200" cy="707886"/>
          </a:xfrm>
          <a:prstGeom prst="rect">
            <a:avLst/>
          </a:prstGeom>
          <a:noFill/>
        </p:spPr>
        <p:txBody>
          <a:bodyPr wrap="square" rtlCol="0">
            <a:spAutoFit/>
          </a:bodyPr>
          <a:lstStyle/>
          <a:p>
            <a:r>
              <a:rPr lang="en-US" sz="4000" dirty="0" smtClean="0">
                <a:latin typeface="Rockwell" pitchFamily="18" charset="0"/>
              </a:rPr>
              <a:t>M. Rise of Organized Labor</a:t>
            </a:r>
            <a:endParaRPr lang="en-US" sz="4000" dirty="0">
              <a:latin typeface="Rockwell" pitchFamily="18" charset="0"/>
            </a:endParaRPr>
          </a:p>
        </p:txBody>
      </p:sp>
      <p:sp>
        <p:nvSpPr>
          <p:cNvPr id="9" name="TextBox 8"/>
          <p:cNvSpPr txBox="1"/>
          <p:nvPr/>
        </p:nvSpPr>
        <p:spPr>
          <a:xfrm>
            <a:off x="8153400" y="228600"/>
            <a:ext cx="787671" cy="369332"/>
          </a:xfrm>
          <a:prstGeom prst="rect">
            <a:avLst/>
          </a:prstGeom>
          <a:noFill/>
        </p:spPr>
        <p:txBody>
          <a:bodyPr wrap="none" rtlCol="0">
            <a:spAutoFit/>
          </a:bodyPr>
          <a:lstStyle/>
          <a:p>
            <a:r>
              <a:rPr lang="en-US" dirty="0" smtClean="0">
                <a:solidFill>
                  <a:srgbClr val="FF0000"/>
                </a:solidFill>
                <a:latin typeface="Rockwell"/>
                <a:cs typeface="Rockwell"/>
              </a:rPr>
              <a:t>Notes</a:t>
            </a:r>
            <a:endParaRPr lang="en-US" dirty="0">
              <a:solidFill>
                <a:srgbClr val="FF0000"/>
              </a:solidFill>
              <a:latin typeface="Rockwell"/>
              <a:cs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body" sz="half" idx="1"/>
          </p:nvPr>
        </p:nvSpPr>
        <p:spPr>
          <a:xfrm>
            <a:off x="533400" y="914400"/>
            <a:ext cx="5638800" cy="3962400"/>
          </a:xfrm>
        </p:spPr>
        <p:txBody>
          <a:bodyPr/>
          <a:lstStyle/>
          <a:p>
            <a:pPr marL="800100" lvl="1" indent="-342900">
              <a:buFont typeface="+mj-lt"/>
              <a:buAutoNum type="alphaLcPeriod"/>
            </a:pPr>
            <a:endParaRPr lang="en-US" sz="1400" dirty="0" smtClean="0">
              <a:latin typeface="Rockwell" pitchFamily="18" charset="0"/>
            </a:endParaRPr>
          </a:p>
          <a:p>
            <a:pPr marL="514350" indent="-514350">
              <a:buAutoNum type="arabicPeriod" startAt="2"/>
            </a:pPr>
            <a:r>
              <a:rPr lang="en-US" sz="4400" dirty="0" smtClean="0">
                <a:solidFill>
                  <a:srgbClr val="FF0000"/>
                </a:solidFill>
                <a:latin typeface="Rockwell" pitchFamily="18" charset="0"/>
              </a:rPr>
              <a:t>Strikes</a:t>
            </a:r>
            <a:r>
              <a:rPr lang="en-US" sz="4400" dirty="0" smtClean="0">
                <a:latin typeface="Rockwell" pitchFamily="18" charset="0"/>
              </a:rPr>
              <a:t> </a:t>
            </a:r>
          </a:p>
          <a:p>
            <a:pPr marL="914400" lvl="1" indent="-457200">
              <a:buFont typeface="+mj-lt"/>
              <a:buAutoNum type="arabicPeriod"/>
            </a:pPr>
            <a:endParaRPr lang="en-US" b="1" dirty="0" smtClean="0">
              <a:solidFill>
                <a:srgbClr val="3333FF"/>
              </a:solidFill>
              <a:latin typeface="Rockwell Condensed" pitchFamily="18" charset="0"/>
            </a:endParaRPr>
          </a:p>
        </p:txBody>
      </p:sp>
      <p:pic>
        <p:nvPicPr>
          <p:cNvPr id="7" name="Picture 16" descr="homestead_riot_harpers_3c26046v"/>
          <p:cNvPicPr>
            <a:picLocks noChangeAspect="1" noChangeArrowheads="1"/>
          </p:cNvPicPr>
          <p:nvPr/>
        </p:nvPicPr>
        <p:blipFill>
          <a:blip r:embed="rId2" cstate="print"/>
          <a:srcRect l="6751" t="4237" r="5705" b="2947"/>
          <a:stretch>
            <a:fillRect/>
          </a:stretch>
        </p:blipFill>
        <p:spPr bwMode="auto">
          <a:xfrm>
            <a:off x="5867400" y="1447800"/>
            <a:ext cx="3105385"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omestead troops"/>
          <p:cNvPicPr>
            <a:picLocks noChangeAspect="1" noChangeArrowheads="1"/>
          </p:cNvPicPr>
          <p:nvPr/>
        </p:nvPicPr>
        <p:blipFill>
          <a:blip r:embed="rId3" cstate="print"/>
          <a:srcRect/>
          <a:stretch>
            <a:fillRect/>
          </a:stretch>
        </p:blipFill>
        <p:spPr bwMode="auto">
          <a:xfrm>
            <a:off x="1170769" y="3396949"/>
            <a:ext cx="4375261" cy="2959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12" descr="image15"/>
          <p:cNvPicPr>
            <a:picLocks noChangeAspect="1" noChangeArrowheads="1"/>
          </p:cNvPicPr>
          <p:nvPr/>
        </p:nvPicPr>
        <p:blipFill>
          <a:blip r:embed="rId4" cstate="print"/>
          <a:srcRect b="10000"/>
          <a:stretch>
            <a:fillRect/>
          </a:stretch>
        </p:blipFill>
        <p:spPr bwMode="auto">
          <a:xfrm rot="20898084">
            <a:off x="2190836" y="2211438"/>
            <a:ext cx="3200829" cy="1739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457200" y="228600"/>
            <a:ext cx="7315200" cy="707886"/>
          </a:xfrm>
          <a:prstGeom prst="rect">
            <a:avLst/>
          </a:prstGeom>
          <a:noFill/>
        </p:spPr>
        <p:txBody>
          <a:bodyPr wrap="square" rtlCol="0">
            <a:spAutoFit/>
          </a:bodyPr>
          <a:lstStyle/>
          <a:p>
            <a:r>
              <a:rPr lang="en-US" sz="4000" dirty="0" smtClean="0">
                <a:latin typeface="Rockwell" pitchFamily="18" charset="0"/>
              </a:rPr>
              <a:t>M. Rise of Organized Labor</a:t>
            </a:r>
            <a:endParaRPr lang="en-US" sz="4000" dirty="0">
              <a:latin typeface="Rockwell" pitchFamily="18" charset="0"/>
            </a:endParaRPr>
          </a:p>
        </p:txBody>
      </p:sp>
      <p:sp>
        <p:nvSpPr>
          <p:cNvPr id="10" name="TextBox 9"/>
          <p:cNvSpPr txBox="1"/>
          <p:nvPr/>
        </p:nvSpPr>
        <p:spPr>
          <a:xfrm>
            <a:off x="8153400" y="228600"/>
            <a:ext cx="787671" cy="369332"/>
          </a:xfrm>
          <a:prstGeom prst="rect">
            <a:avLst/>
          </a:prstGeom>
          <a:noFill/>
        </p:spPr>
        <p:txBody>
          <a:bodyPr wrap="none" rtlCol="0">
            <a:spAutoFit/>
          </a:bodyPr>
          <a:lstStyle/>
          <a:p>
            <a:r>
              <a:rPr lang="en-US" dirty="0" smtClean="0">
                <a:solidFill>
                  <a:srgbClr val="FF0000"/>
                </a:solidFill>
                <a:latin typeface="Rockwell"/>
                <a:cs typeface="Rockwell"/>
              </a:rPr>
              <a:t>Notes</a:t>
            </a:r>
            <a:endParaRPr lang="en-US" dirty="0">
              <a:solidFill>
                <a:srgbClr val="FF0000"/>
              </a:solidFill>
              <a:latin typeface="Rockwell"/>
              <a:cs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a:xfrm>
            <a:off x="1066800" y="228600"/>
            <a:ext cx="4648200" cy="1143000"/>
          </a:xfrm>
        </p:spPr>
        <p:txBody>
          <a:bodyPr/>
          <a:lstStyle/>
          <a:p>
            <a:pPr algn="l"/>
            <a:r>
              <a:rPr lang="en-US" dirty="0" smtClean="0">
                <a:latin typeface="Rockwell"/>
                <a:cs typeface="Rockwell"/>
              </a:rPr>
              <a:t>Labor Unions </a:t>
            </a:r>
            <a:br>
              <a:rPr lang="en-US" dirty="0" smtClean="0">
                <a:latin typeface="Rockwell"/>
                <a:cs typeface="Rockwell"/>
              </a:rPr>
            </a:br>
            <a:r>
              <a:rPr lang="en-US" dirty="0" smtClean="0">
                <a:latin typeface="Rockwell"/>
                <a:cs typeface="Rockwell"/>
              </a:rPr>
              <a:t>&amp; Strikes:</a:t>
            </a:r>
          </a:p>
        </p:txBody>
      </p:sp>
      <p:pic>
        <p:nvPicPr>
          <p:cNvPr id="6" name="Picture 12" descr="strike"/>
          <p:cNvPicPr>
            <a:picLocks noChangeAspect="1" noChangeArrowheads="1"/>
          </p:cNvPicPr>
          <p:nvPr/>
        </p:nvPicPr>
        <p:blipFill>
          <a:blip r:embed="rId2" cstate="print"/>
          <a:srcRect/>
          <a:stretch>
            <a:fillRect/>
          </a:stretch>
        </p:blipFill>
        <p:spPr bwMode="auto">
          <a:xfrm>
            <a:off x="5410200" y="152400"/>
            <a:ext cx="3124200" cy="3341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2" name="Picture 8" descr="3a31188r"/>
          <p:cNvPicPr>
            <a:picLocks noGrp="1" noChangeAspect="1" noChangeArrowheads="1"/>
          </p:cNvPicPr>
          <p:nvPr>
            <p:ph type="body" sz="half" idx="1"/>
          </p:nvPr>
        </p:nvPicPr>
        <p:blipFill>
          <a:blip r:embed="rId3" cstate="print"/>
          <a:srcRect/>
          <a:stretch>
            <a:fillRect/>
          </a:stretch>
        </p:blipFill>
        <p:spPr>
          <a:xfrm>
            <a:off x="304800" y="3710662"/>
            <a:ext cx="4492434" cy="2928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10" descr="Lawrence-strike"/>
          <p:cNvPicPr>
            <a:picLocks noChangeAspect="1" noChangeArrowheads="1"/>
          </p:cNvPicPr>
          <p:nvPr/>
        </p:nvPicPr>
        <p:blipFill>
          <a:blip r:embed="rId4" cstate="print"/>
          <a:srcRect/>
          <a:stretch>
            <a:fillRect/>
          </a:stretch>
        </p:blipFill>
        <p:spPr bwMode="auto">
          <a:xfrm>
            <a:off x="5067264" y="3657600"/>
            <a:ext cx="3851311" cy="3081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8" name="Picture 10" descr="seattle_general_strike"/>
          <p:cNvPicPr>
            <a:picLocks noGrp="1" noChangeAspect="1" noChangeArrowheads="1"/>
          </p:cNvPicPr>
          <p:nvPr>
            <p:ph type="body" sz="half" idx="2"/>
          </p:nvPr>
        </p:nvPicPr>
        <p:blipFill>
          <a:blip r:embed="rId5" cstate="print"/>
          <a:srcRect/>
          <a:stretch>
            <a:fillRect/>
          </a:stretch>
        </p:blipFill>
        <p:spPr>
          <a:xfrm rot="21123856">
            <a:off x="1142079" y="1743397"/>
            <a:ext cx="3346543" cy="2426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gressive Movement Presentation">
  <a:themeElements>
    <a:clrScheme name="Lined Pa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ned Pap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ned Pa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ned Pap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ned Pap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ned Pap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ned Pap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ned Pap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ned Pap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ned Pap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ned Pap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ned Pap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ned Pap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ned Pap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Progressive Movement Presentation</Template>
  <TotalTime>3703</TotalTime>
  <Words>479</Words>
  <Application>Microsoft Macintosh PowerPoint</Application>
  <PresentationFormat>On-screen Show (4:3)</PresentationFormat>
  <Paragraphs>94</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American Typewriter Condensed</vt:lpstr>
      <vt:lpstr>Arial Narrow</vt:lpstr>
      <vt:lpstr>Bernard MT Condensed</vt:lpstr>
      <vt:lpstr>Rockwell</vt:lpstr>
      <vt:lpstr>Rockwell Condensed</vt:lpstr>
      <vt:lpstr>Stencil</vt:lpstr>
      <vt:lpstr>Wingdings</vt:lpstr>
      <vt:lpstr>Arial</vt:lpstr>
      <vt:lpstr>Progressive Movement Presentation</vt:lpstr>
      <vt:lpstr>Progressive Movement</vt:lpstr>
      <vt:lpstr>What groups in America needed help? </vt:lpstr>
      <vt:lpstr>L. Negative Effects of Industrialization:  </vt:lpstr>
      <vt:lpstr>Child Labor</vt:lpstr>
      <vt:lpstr>Unsafe Working Conditions</vt:lpstr>
      <vt:lpstr>Introduction to Labor Unions:</vt:lpstr>
      <vt:lpstr>PowerPoint Presentation</vt:lpstr>
      <vt:lpstr>PowerPoint Presentation</vt:lpstr>
      <vt:lpstr>Labor Unions  &amp; Strikes:</vt:lpstr>
      <vt:lpstr>PowerPoint Presentation</vt:lpstr>
      <vt:lpstr>Progressive…What does it mean? </vt:lpstr>
      <vt:lpstr>O. Progressive Movement REFORMS</vt:lpstr>
      <vt:lpstr>P. Women’s Suffrage Movement: </vt:lpstr>
      <vt:lpstr>P. Women’s Suffrage Movement: </vt:lpstr>
      <vt:lpstr>P. Women’s Suffrage  </vt:lpstr>
      <vt:lpstr>P. Women’s Suffrage</vt:lpstr>
      <vt:lpstr>More Progressive Changes… Anti-Alcohol Movement</vt:lpstr>
      <vt:lpstr>Q. Temperance Movement </vt:lpstr>
      <vt:lpstr>Q.  Temperance Movement</vt:lpstr>
      <vt:lpstr>What happened AFTER the 18th Amendment was passed? </vt:lpstr>
    </vt:vector>
  </TitlesOfParts>
  <Company>Microsoft</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Movement</dc:title>
  <dc:creator>brownb</dc:creator>
  <cp:lastModifiedBy>Microsoft Office User</cp:lastModifiedBy>
  <cp:revision>138</cp:revision>
  <dcterms:created xsi:type="dcterms:W3CDTF">2013-11-19T19:16:43Z</dcterms:created>
  <dcterms:modified xsi:type="dcterms:W3CDTF">2019-08-12T20:45:10Z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TC300081699990</vt:lpwstr>
  </property>
</Properties>
</file>