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</p:sldMasterIdLst>
  <p:sldIdLst>
    <p:sldId id="256" r:id="rId2"/>
    <p:sldId id="316" r:id="rId3"/>
    <p:sldId id="330" r:id="rId4"/>
    <p:sldId id="276" r:id="rId5"/>
    <p:sldId id="277" r:id="rId6"/>
    <p:sldId id="317" r:id="rId7"/>
    <p:sldId id="331" r:id="rId8"/>
    <p:sldId id="279" r:id="rId9"/>
    <p:sldId id="319" r:id="rId10"/>
    <p:sldId id="320" r:id="rId11"/>
    <p:sldId id="322" r:id="rId12"/>
    <p:sldId id="318" r:id="rId13"/>
    <p:sldId id="321" r:id="rId14"/>
    <p:sldId id="325" r:id="rId15"/>
    <p:sldId id="33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08000"/>
    <a:srgbClr val="0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9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87F1045-6F11-4E52-B6FF-282A445F1E6B}" type="datetimeFigureOut">
              <a:rPr lang="en-US" smtClean="0"/>
              <a:pPr/>
              <a:t>4/29/15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C04E5AA-A3E5-4741-A8CD-70DA936644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7543800" cy="1524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Post-WWII America 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102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latin typeface="Rockwell"/>
                <a:cs typeface="Rockwell"/>
              </a:rPr>
              <a:t>Time </a:t>
            </a:r>
            <a:r>
              <a:rPr lang="en-US" sz="4000" i="1" dirty="0" smtClean="0">
                <a:latin typeface="Rockwell"/>
                <a:cs typeface="Rockwell"/>
              </a:rPr>
              <a:t>of </a:t>
            </a:r>
            <a:r>
              <a:rPr lang="en-US" sz="4000" i="1" dirty="0" smtClean="0">
                <a:latin typeface="Rockwell"/>
                <a:cs typeface="Rockwell"/>
              </a:rPr>
              <a:t>Prosperity</a:t>
            </a:r>
            <a:r>
              <a:rPr lang="en-US" sz="4000" i="1" dirty="0" smtClean="0">
                <a:latin typeface="Rockwell"/>
                <a:cs typeface="Rockwell"/>
              </a:rPr>
              <a:t>!</a:t>
            </a:r>
            <a:endParaRPr lang="en-US" sz="4000" i="1" dirty="0">
              <a:latin typeface="Rockwell"/>
              <a:cs typeface="Rockwel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248400"/>
            <a:ext cx="120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Rockwell"/>
                <a:cs typeface="Rockwell"/>
              </a:rPr>
              <a:t>USII.8b</a:t>
            </a:r>
            <a:endParaRPr lang="en-US" sz="2400" dirty="0">
              <a:solidFill>
                <a:srgbClr val="800000"/>
              </a:solidFill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ntage-stewardesses-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/>
        </p:blipFill>
        <p:spPr>
          <a:xfrm>
            <a:off x="4191000" y="533400"/>
            <a:ext cx="4738783" cy="4258901"/>
          </a:xfrm>
          <a:prstGeom prst="rect">
            <a:avLst/>
          </a:prstGeom>
        </p:spPr>
      </p:pic>
      <p:pic>
        <p:nvPicPr>
          <p:cNvPr id="3" name="Picture 2" descr="article-2303183-190CCA43000005DC-87_306x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0"/>
          <a:stretch/>
        </p:blipFill>
        <p:spPr>
          <a:xfrm>
            <a:off x="228600" y="1719766"/>
            <a:ext cx="3733800" cy="49462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33400"/>
            <a:ext cx="3784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Rockwell"/>
                <a:cs typeface="Rockwell"/>
              </a:rPr>
              <a:t>Technology-Impacted</a:t>
            </a:r>
          </a:p>
          <a:p>
            <a:pPr algn="ctr"/>
            <a:r>
              <a:rPr lang="en-US" sz="2800" dirty="0" smtClean="0">
                <a:latin typeface="Rockwell"/>
                <a:cs typeface="Rockwell"/>
              </a:rPr>
              <a:t> careers for women….</a:t>
            </a:r>
            <a:endParaRPr lang="en-US" sz="2800" dirty="0">
              <a:latin typeface="Rockwell"/>
              <a:cs typeface="Rockwel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48768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D0101"/>
                </a:solidFill>
                <a:latin typeface="Rockwell"/>
                <a:cs typeface="Rockwell"/>
              </a:rPr>
              <a:t>Airline Flight Attendants </a:t>
            </a:r>
            <a:endParaRPr lang="en-US" sz="3200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62382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ing-women-1950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"/>
            <a:ext cx="5017421" cy="318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ecretaries-in-the-office-of-topps-chewing-gum-factory-in-brooklyn-new-york-19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5257800" cy="3170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68" y="1371600"/>
            <a:ext cx="3784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Rockwell"/>
                <a:cs typeface="Rockwell"/>
              </a:rPr>
              <a:t>Technology-Impacted</a:t>
            </a:r>
          </a:p>
          <a:p>
            <a:pPr algn="ctr"/>
            <a:r>
              <a:rPr lang="en-US" sz="2800" dirty="0" smtClean="0">
                <a:latin typeface="Rockwell"/>
                <a:cs typeface="Rockwell"/>
              </a:rPr>
              <a:t> careers for women….</a:t>
            </a:r>
            <a:endParaRPr lang="en-US" sz="2800" dirty="0">
              <a:latin typeface="Rockwell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44958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D0101"/>
                </a:solidFill>
                <a:latin typeface="Rockwell"/>
                <a:cs typeface="Rockwell"/>
              </a:rPr>
              <a:t>Secretaries  </a:t>
            </a:r>
            <a:endParaRPr lang="en-US" sz="3200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46706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4688082__398279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05200"/>
            <a:ext cx="4495800" cy="2994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1951nurseme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5814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1950s-nur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552401" cy="30977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9200" y="685800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AD0101"/>
                </a:solidFill>
                <a:latin typeface="Rockwell"/>
                <a:cs typeface="Rockwell"/>
              </a:rPr>
              <a:t>Nursing</a:t>
            </a:r>
            <a:endParaRPr lang="en-US" sz="3600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3" y="16764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ckwell"/>
                <a:cs typeface="Rockwell"/>
              </a:rPr>
              <a:t>Advances in medicine created more opportunities for women to work in the medical field. </a:t>
            </a:r>
            <a:endParaRPr lang="en-US" sz="24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27867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t_090305_women_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43" y="2057400"/>
            <a:ext cx="4354286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ages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24381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38800" y="762000"/>
            <a:ext cx="2109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AD0101"/>
                </a:solidFill>
                <a:latin typeface="Rockwell"/>
                <a:cs typeface="Rockwell"/>
              </a:rPr>
              <a:t>Teachers</a:t>
            </a:r>
            <a:endParaRPr lang="en-US" sz="3600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62400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Rockwell"/>
                <a:cs typeface="Rockwell"/>
              </a:rPr>
              <a:t>After WWII, the American public school system boomed…</a:t>
            </a:r>
            <a:r>
              <a:rPr lang="en-US" sz="2800" i="1" dirty="0" smtClean="0">
                <a:latin typeface="Rockwell"/>
                <a:cs typeface="Rockwell"/>
              </a:rPr>
              <a:t>creating more jobs for women</a:t>
            </a:r>
            <a:endParaRPr lang="en-US" sz="2800" i="1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25478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bis-42-452380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931943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p-24662-p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10" y="2489546"/>
            <a:ext cx="5733288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0800"/>
            <a:ext cx="3073933" cy="2173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4953000"/>
            <a:ext cx="1629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AD0101"/>
                </a:solidFill>
                <a:latin typeface="Rockwell"/>
                <a:cs typeface="Rockwell"/>
              </a:rPr>
              <a:t>Bank </a:t>
            </a:r>
          </a:p>
          <a:p>
            <a:pPr algn="ctr"/>
            <a:r>
              <a:rPr lang="en-US" sz="3600" dirty="0" smtClean="0">
                <a:solidFill>
                  <a:srgbClr val="AD0101"/>
                </a:solidFill>
                <a:latin typeface="Rockwell"/>
                <a:cs typeface="Rockwell"/>
              </a:rPr>
              <a:t>Tellers</a:t>
            </a:r>
            <a:endParaRPr lang="en-US" sz="3600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53340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ckwell"/>
                <a:cs typeface="Rockwell"/>
              </a:rPr>
              <a:t>With technology, industry, housing, and business booming, so did American banks. This created job opportunities for women to work as bank tellers.</a:t>
            </a:r>
            <a:endParaRPr lang="en-US" sz="24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75634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05400"/>
            <a:ext cx="8839200" cy="160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N.  Reasons for Rapid Growth of the American Economy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5105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With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rationing of consumer goods over, businesses converted from production of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materials to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____________ goods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Americans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purchased goods on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________. </a:t>
            </a:r>
            <a:endParaRPr lang="en-US" sz="2000" dirty="0">
              <a:solidFill>
                <a:srgbClr val="000000"/>
              </a:solidFill>
              <a:latin typeface="Rockwell"/>
              <a:cs typeface="Rockwell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work force shifted back to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and most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 returned __________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to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 responsibilities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Labor Unions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and became more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__________.  Workers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gained new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and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salaries.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As ___________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prosperity continued and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______________ 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boomed, the next generation of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entered the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________ 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force in large numbers.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Rockwell"/>
              <a:cs typeface="Rockwel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4545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6600"/>
                </a:solidFill>
                <a:latin typeface="Rockwell"/>
                <a:cs typeface="Rockwell"/>
              </a:rPr>
              <a:t>Time to fill in your notes….</a:t>
            </a:r>
            <a:endParaRPr lang="en-US" sz="2800" i="1" dirty="0">
              <a:solidFill>
                <a:srgbClr val="FF6600"/>
              </a:solidFill>
              <a:latin typeface="Rockwell"/>
              <a:cs typeface="Rockwel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838200"/>
            <a:ext cx="72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war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1828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men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1371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credit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838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consumer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828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women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362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Rockwell"/>
                <a:cs typeface="Rockwell"/>
              </a:rPr>
              <a:t>f</a:t>
            </a:r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ull-time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2362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family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2819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merged 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2819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powerful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3276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benefits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3276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higher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6800" y="3810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economic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38100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technology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4267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women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00" y="4267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Rockwell"/>
                <a:cs typeface="Rockwell"/>
              </a:rPr>
              <a:t>labor</a:t>
            </a:r>
            <a:endParaRPr lang="en-US" sz="2400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4213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46" y="5334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  <a:cs typeface="Rockwell"/>
              </a:rPr>
              <a:t>What contributed to the prosperity of Americans following World War II? </a:t>
            </a:r>
            <a:endParaRPr lang="en-US" sz="4000" dirty="0">
              <a:latin typeface="+mj-lt"/>
              <a:cs typeface="Rockwel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1336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408000"/>
                </a:solidFill>
                <a:latin typeface="Rockwell"/>
                <a:cs typeface="Rockwell"/>
              </a:rPr>
              <a:t>Following World War II, Americans prospered due to an expanding economy stimulated by America’s involvement in the war. </a:t>
            </a:r>
            <a:endParaRPr lang="en-US" sz="4800" dirty="0">
              <a:solidFill>
                <a:srgbClr val="408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60994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Postwar: Life in America</a:t>
            </a:r>
            <a:endParaRPr lang="en-US" dirty="0"/>
          </a:p>
        </p:txBody>
      </p:sp>
      <p:pic>
        <p:nvPicPr>
          <p:cNvPr id="5" name="Life_in_Post_World_War_II_Americ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5657" b="15657"/>
          <a:stretch>
            <a:fillRect/>
          </a:stretch>
        </p:blipFill>
        <p:spPr>
          <a:xfrm>
            <a:off x="1943100" y="685800"/>
            <a:ext cx="5181600" cy="3886200"/>
          </a:xfrm>
        </p:spPr>
      </p:pic>
      <p:sp>
        <p:nvSpPr>
          <p:cNvPr id="2" name="TextBox 1"/>
          <p:cNvSpPr txBox="1"/>
          <p:nvPr/>
        </p:nvSpPr>
        <p:spPr>
          <a:xfrm>
            <a:off x="762000" y="6172200"/>
            <a:ext cx="229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Rockwell"/>
                <a:cs typeface="Rockwell"/>
              </a:rPr>
              <a:t>Start at 01:00 </a:t>
            </a:r>
            <a:endParaRPr lang="en-US" sz="2800" dirty="0">
              <a:solidFill>
                <a:srgbClr val="FF0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8090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0"/>
            <a:ext cx="8001000" cy="1600200"/>
          </a:xfrm>
        </p:spPr>
        <p:txBody>
          <a:bodyPr>
            <a:normAutofit/>
          </a:bodyPr>
          <a:lstStyle/>
          <a:p>
            <a:r>
              <a:rPr lang="en-US" sz="4400" dirty="0"/>
              <a:t>U.S Economy after </a:t>
            </a:r>
            <a:r>
              <a:rPr lang="en-US" sz="4400" dirty="0" smtClean="0"/>
              <a:t>WWII… </a:t>
            </a:r>
            <a:endParaRPr lang="en-US" sz="4400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685800"/>
            <a:ext cx="5334000" cy="46482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Rockwell"/>
                <a:cs typeface="Rockwell"/>
              </a:rPr>
              <a:t>Now that Americans didn’t have to ration, factories started making more </a:t>
            </a:r>
            <a:r>
              <a:rPr lang="en-US" sz="3200" dirty="0" smtClean="0">
                <a:solidFill>
                  <a:srgbClr val="408000"/>
                </a:solidFill>
                <a:latin typeface="Rockwell"/>
                <a:cs typeface="Rockwell"/>
              </a:rPr>
              <a:t>__________</a:t>
            </a:r>
            <a:r>
              <a:rPr lang="en-US" sz="3200" dirty="0" smtClean="0">
                <a:latin typeface="Rockwell"/>
                <a:cs typeface="Rockwell"/>
              </a:rPr>
              <a:t> goods </a:t>
            </a:r>
            <a:r>
              <a:rPr lang="en-US" sz="3200" dirty="0">
                <a:latin typeface="Rockwell"/>
                <a:cs typeface="Rockwell"/>
              </a:rPr>
              <a:t>for </a:t>
            </a:r>
            <a:r>
              <a:rPr lang="en-US" sz="3200" dirty="0" smtClean="0">
                <a:latin typeface="Rockwell"/>
                <a:cs typeface="Rockwell"/>
              </a:rPr>
              <a:t>them</a:t>
            </a:r>
            <a:r>
              <a:rPr lang="en-US" sz="3200" dirty="0">
                <a:latin typeface="Rockwell"/>
                <a:cs typeface="Rockwell"/>
              </a:rPr>
              <a:t> </a:t>
            </a:r>
            <a:r>
              <a:rPr lang="en-US" sz="3200" dirty="0" smtClean="0">
                <a:latin typeface="Rockwell"/>
                <a:cs typeface="Rockwell"/>
              </a:rPr>
              <a:t>to buy!</a:t>
            </a:r>
            <a:endParaRPr lang="en-US" sz="3200" dirty="0">
              <a:latin typeface="Rockwell"/>
              <a:cs typeface="Rockwell"/>
            </a:endParaRPr>
          </a:p>
          <a:p>
            <a:pPr marL="0" indent="0">
              <a:buNone/>
            </a:pPr>
            <a:endParaRPr lang="en-US" sz="1050" dirty="0" smtClean="0">
              <a:latin typeface="Rockwell"/>
              <a:cs typeface="Rockwell"/>
            </a:endParaRPr>
          </a:p>
          <a:p>
            <a:r>
              <a:rPr lang="en-US" sz="3200" dirty="0" smtClean="0">
                <a:latin typeface="Rockwell"/>
                <a:cs typeface="Rockwell"/>
              </a:rPr>
              <a:t>Americans </a:t>
            </a:r>
            <a:r>
              <a:rPr lang="en-US" sz="3200" dirty="0">
                <a:latin typeface="Rockwell"/>
                <a:cs typeface="Rockwell"/>
              </a:rPr>
              <a:t>purchased goods </a:t>
            </a:r>
            <a:r>
              <a:rPr lang="en-US" sz="3200" dirty="0" smtClean="0">
                <a:latin typeface="Rockwell"/>
                <a:cs typeface="Rockwell"/>
              </a:rPr>
              <a:t>on </a:t>
            </a:r>
            <a:r>
              <a:rPr lang="en-US" sz="3200" dirty="0" smtClean="0">
                <a:solidFill>
                  <a:srgbClr val="408000"/>
                </a:solidFill>
                <a:latin typeface="Rockwell"/>
                <a:cs typeface="Rockwell"/>
              </a:rPr>
              <a:t>______</a:t>
            </a:r>
            <a:r>
              <a:rPr lang="en-US" sz="3200" dirty="0" smtClean="0">
                <a:latin typeface="Rockwell"/>
                <a:cs typeface="Rockwell"/>
              </a:rPr>
              <a:t>! </a:t>
            </a:r>
          </a:p>
          <a:p>
            <a:pPr lvl="1"/>
            <a:r>
              <a:rPr lang="en-US" i="1" dirty="0" smtClean="0">
                <a:solidFill>
                  <a:srgbClr val="AD0101"/>
                </a:solidFill>
                <a:latin typeface="Rockwell"/>
                <a:cs typeface="Rockwell"/>
              </a:rPr>
              <a:t>Buy now…pay later!</a:t>
            </a:r>
            <a:endParaRPr lang="en-US" i="1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  <p:pic>
        <p:nvPicPr>
          <p:cNvPr id="111621" name="Picture 5" descr="credit_car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828800"/>
            <a:ext cx="3289300" cy="24669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22860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Rockwell" pitchFamily="18" charset="0"/>
              </a:rPr>
              <a:t>c</a:t>
            </a:r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onsumer 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114800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credit 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81600"/>
            <a:ext cx="8229600" cy="1143000"/>
          </a:xfrm>
        </p:spPr>
        <p:txBody>
          <a:bodyPr/>
          <a:lstStyle/>
          <a:p>
            <a:r>
              <a:rPr lang="en-US" dirty="0"/>
              <a:t>Work Force…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882" y="1798637"/>
            <a:ext cx="5181600" cy="50593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Jobs went </a:t>
            </a:r>
            <a:r>
              <a:rPr lang="en-US" dirty="0"/>
              <a:t>back to mostly </a:t>
            </a:r>
            <a:r>
              <a:rPr lang="en-US" dirty="0" smtClean="0"/>
              <a:t>_____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Women returned ________ to their family ______________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35052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  <a:latin typeface="Rockwell" pitchFamily="18" charset="0"/>
              </a:rPr>
              <a:t>men</a:t>
            </a:r>
            <a:endParaRPr lang="en-US" sz="2800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4191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Rockwell" pitchFamily="18" charset="0"/>
              </a:rPr>
              <a:t>f</a:t>
            </a:r>
            <a:r>
              <a:rPr lang="en-US" sz="2800" dirty="0" smtClean="0">
                <a:solidFill>
                  <a:srgbClr val="008000"/>
                </a:solidFill>
                <a:latin typeface="Rockwell" pitchFamily="18" charset="0"/>
              </a:rPr>
              <a:t>ull-time</a:t>
            </a:r>
            <a:endParaRPr lang="en-US" sz="2800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4724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Rockwell" pitchFamily="18" charset="0"/>
              </a:rPr>
              <a:t>r</a:t>
            </a:r>
            <a:r>
              <a:rPr lang="en-US" sz="2800" dirty="0" smtClean="0">
                <a:solidFill>
                  <a:srgbClr val="008000"/>
                </a:solidFill>
                <a:latin typeface="Rockwell" pitchFamily="18" charset="0"/>
              </a:rPr>
              <a:t>esponsibilities </a:t>
            </a:r>
            <a:endParaRPr lang="en-US" sz="2800" dirty="0">
              <a:solidFill>
                <a:srgbClr val="008000"/>
              </a:solidFill>
              <a:latin typeface="Rockwell" pitchFamily="18" charset="0"/>
            </a:endParaRPr>
          </a:p>
        </p:txBody>
      </p:sp>
      <p:pic>
        <p:nvPicPr>
          <p:cNvPr id="4" name="Picture 3" descr="article-0-0858384E000005DC-542_468x5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"/>
          <a:stretch/>
        </p:blipFill>
        <p:spPr>
          <a:xfrm>
            <a:off x="6019800" y="11050"/>
            <a:ext cx="2658350" cy="2939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4-04-19 at 4.2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1"/>
            <a:ext cx="2198728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at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400"/>
            <a:ext cx="2366818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1950myhom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079249"/>
            <a:ext cx="2686346" cy="3747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4495800"/>
            <a:ext cx="6781800" cy="1600200"/>
          </a:xfrm>
        </p:spPr>
        <p:txBody>
          <a:bodyPr/>
          <a:lstStyle/>
          <a:p>
            <a:r>
              <a:rPr lang="en-US" dirty="0" smtClean="0"/>
              <a:t>Labor Unions…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81000"/>
            <a:ext cx="4724400" cy="466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/>
              <a:t>_____________ came together and became more </a:t>
            </a:r>
            <a:r>
              <a:rPr lang="en-US" sz="3200" dirty="0" smtClean="0"/>
              <a:t>powerful!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endParaRPr lang="en-US" sz="1200" dirty="0"/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/>
              <a:t>Workers gained new </a:t>
            </a:r>
            <a:r>
              <a:rPr lang="en-US" sz="3200" dirty="0" smtClean="0"/>
              <a:t>________ </a:t>
            </a:r>
            <a:r>
              <a:rPr lang="en-US" sz="3200" dirty="0"/>
              <a:t>and higher </a:t>
            </a:r>
            <a:r>
              <a:rPr lang="en-US" sz="3200" dirty="0" smtClean="0"/>
              <a:t>________.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33400"/>
            <a:ext cx="266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Labor Unions  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3276600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benefits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88620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salaries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  <p:pic>
        <p:nvPicPr>
          <p:cNvPr id="11" name="Picture 10" descr="green-money-bag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072">
            <a:off x="4576609" y="4633463"/>
            <a:ext cx="1547301" cy="1989387"/>
          </a:xfrm>
          <a:prstGeom prst="rect">
            <a:avLst/>
          </a:prstGeom>
        </p:spPr>
      </p:pic>
      <p:pic>
        <p:nvPicPr>
          <p:cNvPr id="12" name="Picture 11" descr="labor-poster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599"/>
            <a:ext cx="2698980" cy="347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2b1fe6b497d7f1c21fe113c2ab4a4f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57600"/>
            <a:ext cx="23914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1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Post-war: </a:t>
            </a:r>
            <a:r>
              <a:rPr lang="en-US" dirty="0" smtClean="0">
                <a:solidFill>
                  <a:srgbClr val="AD0101"/>
                </a:solidFill>
              </a:rPr>
              <a:t>Labor Unions</a:t>
            </a:r>
            <a:endParaRPr lang="en-US" dirty="0">
              <a:solidFill>
                <a:srgbClr val="AD0101"/>
              </a:solidFill>
            </a:endParaRPr>
          </a:p>
        </p:txBody>
      </p:sp>
      <p:pic>
        <p:nvPicPr>
          <p:cNvPr id="4" name="Unions_and_Strik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5664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0"/>
            <a:ext cx="6781800" cy="1600200"/>
          </a:xfrm>
        </p:spPr>
        <p:txBody>
          <a:bodyPr/>
          <a:lstStyle/>
          <a:p>
            <a:r>
              <a:rPr lang="en-US" dirty="0" smtClean="0"/>
              <a:t>Changes for Women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85800"/>
            <a:ext cx="5480214" cy="4616351"/>
          </a:xfrm>
        </p:spPr>
        <p:txBody>
          <a:bodyPr>
            <a:normAutofit/>
          </a:bodyPr>
          <a:lstStyle/>
          <a:p>
            <a:r>
              <a:rPr lang="en-US" sz="3200" dirty="0"/>
              <a:t>As </a:t>
            </a:r>
            <a:r>
              <a:rPr lang="en-US" sz="3200" dirty="0" smtClean="0"/>
              <a:t>American economic </a:t>
            </a:r>
            <a:r>
              <a:rPr lang="en-US" sz="3200" dirty="0"/>
              <a:t>prosperity </a:t>
            </a:r>
            <a:r>
              <a:rPr lang="en-US" sz="3200" dirty="0" smtClean="0"/>
              <a:t>continued and ___________ boomed</a:t>
            </a:r>
            <a:r>
              <a:rPr lang="en-US" sz="3200" dirty="0"/>
              <a:t>, the </a:t>
            </a:r>
            <a:r>
              <a:rPr lang="en-US" sz="3200" b="1" i="1" dirty="0" smtClean="0"/>
              <a:t>next</a:t>
            </a:r>
            <a:r>
              <a:rPr lang="en-US" sz="3200" dirty="0" smtClean="0"/>
              <a:t> generation </a:t>
            </a:r>
            <a:r>
              <a:rPr lang="en-US" sz="3200" dirty="0"/>
              <a:t>of women entered </a:t>
            </a:r>
            <a:r>
              <a:rPr lang="en-US" sz="3200" dirty="0" smtClean="0"/>
              <a:t>the ___________ in </a:t>
            </a:r>
            <a:r>
              <a:rPr lang="en-US" sz="3200" dirty="0"/>
              <a:t>large </a:t>
            </a:r>
            <a:r>
              <a:rPr lang="en-US" sz="3200" dirty="0" smtClean="0"/>
              <a:t>numbers.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95" y="2438400"/>
            <a:ext cx="266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technology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34290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Rockwell" pitchFamily="18" charset="0"/>
              </a:rPr>
              <a:t>l</a:t>
            </a:r>
            <a:r>
              <a:rPr lang="en-US" sz="3200" dirty="0" smtClean="0">
                <a:solidFill>
                  <a:srgbClr val="008000"/>
                </a:solidFill>
                <a:latin typeface="Rockwell" pitchFamily="18" charset="0"/>
              </a:rPr>
              <a:t>abor force</a:t>
            </a:r>
            <a:endParaRPr lang="en-US" sz="3200" dirty="0">
              <a:solidFill>
                <a:srgbClr val="008000"/>
              </a:solidFill>
              <a:latin typeface="Rockwell" pitchFamily="18" charset="0"/>
            </a:endParaRPr>
          </a:p>
        </p:txBody>
      </p:sp>
      <p:pic>
        <p:nvPicPr>
          <p:cNvPr id="3" name="Picture 2" descr="470_2577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52600"/>
            <a:ext cx="3327400" cy="2951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782" y="448174"/>
            <a:ext cx="4878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Legacy of Rosie the Riveter…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ephone-switchboard-operators-in-WW-1957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48744"/>
            <a:ext cx="5638800" cy="4556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50stelepho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4147594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" y="762000"/>
            <a:ext cx="3784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Rockwell"/>
                <a:cs typeface="Rockwell"/>
              </a:rPr>
              <a:t>Technology-Impacted</a:t>
            </a:r>
          </a:p>
          <a:p>
            <a:pPr algn="ctr"/>
            <a:r>
              <a:rPr lang="en-US" sz="2800" dirty="0" smtClean="0">
                <a:latin typeface="Rockwell"/>
                <a:cs typeface="Rockwell"/>
              </a:rPr>
              <a:t> careers for women….</a:t>
            </a:r>
            <a:endParaRPr lang="en-US" sz="2800" dirty="0">
              <a:latin typeface="Rockwell"/>
              <a:cs typeface="Rockwel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42672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D0101"/>
                </a:solidFill>
                <a:latin typeface="Rockwell"/>
                <a:cs typeface="Rockwell"/>
              </a:rPr>
              <a:t>Telephone Switchboard Operators</a:t>
            </a:r>
            <a:endParaRPr lang="en-US" sz="3200" dirty="0">
              <a:solidFill>
                <a:srgbClr val="AD0101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1606488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23033</TotalTime>
  <Words>383</Words>
  <Application>Microsoft Macintosh PowerPoint</Application>
  <PresentationFormat>On-screen Show (4:3)</PresentationFormat>
  <Paragraphs>71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NewsPrint</vt:lpstr>
      <vt:lpstr>Post-WWII America </vt:lpstr>
      <vt:lpstr>PowerPoint Presentation</vt:lpstr>
      <vt:lpstr>Postwar: Life in America</vt:lpstr>
      <vt:lpstr>U.S Economy after WWII… </vt:lpstr>
      <vt:lpstr>Work Force…</vt:lpstr>
      <vt:lpstr>Labor Unions…</vt:lpstr>
      <vt:lpstr>Post-war: Labor Unions</vt:lpstr>
      <vt:lpstr>Changes for Women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N.  Reasons for Rapid Growth of the American Economy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WWII: The End</dc:title>
  <dc:creator>Brooke</dc:creator>
  <cp:lastModifiedBy>Brown, Brooke</cp:lastModifiedBy>
  <cp:revision>179</cp:revision>
  <dcterms:created xsi:type="dcterms:W3CDTF">2011-03-27T18:52:42Z</dcterms:created>
  <dcterms:modified xsi:type="dcterms:W3CDTF">2015-04-29T15:05:49Z</dcterms:modified>
</cp:coreProperties>
</file>