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Default Extension="m4a" ContentType="audi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56" r:id="rId3"/>
    <p:sldId id="305" r:id="rId4"/>
    <p:sldId id="303" r:id="rId5"/>
    <p:sldId id="277" r:id="rId6"/>
    <p:sldId id="304" r:id="rId7"/>
    <p:sldId id="273" r:id="rId8"/>
    <p:sldId id="257" r:id="rId9"/>
    <p:sldId id="270" r:id="rId10"/>
    <p:sldId id="296" r:id="rId11"/>
    <p:sldId id="297" r:id="rId12"/>
    <p:sldId id="298" r:id="rId13"/>
    <p:sldId id="299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C"/>
    <a:srgbClr val="1A86FF"/>
    <a:srgbClr val="95D2FF"/>
    <a:srgbClr val="8E82FF"/>
    <a:srgbClr val="41FF3D"/>
    <a:srgbClr val="FF161D"/>
    <a:srgbClr val="51FEFF"/>
    <a:srgbClr val="00FF00"/>
    <a:srgbClr val="7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858" autoAdjust="0"/>
    <p:restoredTop sz="94715" autoAdjust="0"/>
  </p:normalViewPr>
  <p:slideViewPr>
    <p:cSldViewPr>
      <p:cViewPr>
        <p:scale>
          <a:sx n="125" d="100"/>
          <a:sy n="125" d="100"/>
        </p:scale>
        <p:origin x="840" y="-4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904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n-US"/>
              <a:pPr/>
              <a:t>8/12/19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n-US"/>
              <a:pPr/>
              <a:t>8/12/19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n-US"/>
              <a:pPr/>
              <a:t>8/12/19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hyperlink" Target="http://www.biography.com/people/web-du-bois-9279924/videos/web-dubois-rivalry-with-booker-t-washington-15039555659" TargetMode="External"/><Relationship Id="rId1" Type="http://schemas.microsoft.com/office/2007/relationships/media" Target="../media/media2.m4a"/><Relationship Id="rId2" Type="http://schemas.openxmlformats.org/officeDocument/2006/relationships/audio" Target="../media/media2.m4a"/><Relationship Id="rId3" Type="http://schemas.openxmlformats.org/officeDocument/2006/relationships/slideLayout" Target="../slideLayouts/slideLayout4.xml"/><Relationship Id="rId4" Type="http://schemas.openxmlformats.org/officeDocument/2006/relationships/hyperlink" Target="http://www.biography.com/people/booker-t-washington-9524663" TargetMode="External"/><Relationship Id="rId5" Type="http://schemas.openxmlformats.org/officeDocument/2006/relationships/image" Target="../media/image9.jpeg"/><Relationship Id="rId6" Type="http://schemas.openxmlformats.org/officeDocument/2006/relationships/hyperlink" Target="http://www.biography.com/people/web-du-bois-9279924/videos/web-du-bois-the-niagara-movement-5105219600" TargetMode="External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hyperlink" Target="http://www.biography.com/people/booker-t-washington-9524663/videos/booker-t-washington-mini-biography-11188803909" TargetMode="External"/><Relationship Id="rId10" Type="http://schemas.openxmlformats.org/officeDocument/2006/relationships/hyperlink" Target="http://www.biography.com/people/booker-t-washington-9524663/videos/booker-t-washington-tuskegee-institute-15036483989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Jim Crow 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9143999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End of Reconstruction – GREAT MIGRATION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424px-Booker_T_Washington_retouched_flattened-crop.jpg">
            <a:hlinkClick r:id="rId4"/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94" r="-25594"/>
          <a:stretch>
            <a:fillRect/>
          </a:stretch>
        </p:blipFill>
        <p:spPr>
          <a:xfrm>
            <a:off x="1979612" y="914400"/>
            <a:ext cx="4077368" cy="3810000"/>
          </a:xfrm>
        </p:spPr>
      </p:pic>
      <p:pic>
        <p:nvPicPr>
          <p:cNvPr id="9" name="Content Placeholder 8" descr="460px-WEB_DuBois_1918.jpg">
            <a:hlinkClick r:id="rId6"/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8" r="-19678"/>
          <a:stretch>
            <a:fillRect/>
          </a:stretch>
        </p:blipFill>
        <p:spPr>
          <a:xfrm>
            <a:off x="5865812" y="914400"/>
            <a:ext cx="4077368" cy="3810000"/>
          </a:xfrm>
        </p:spPr>
      </p:pic>
      <p:sp>
        <p:nvSpPr>
          <p:cNvPr id="10" name="TextBox 9"/>
          <p:cNvSpPr txBox="1"/>
          <p:nvPr/>
        </p:nvSpPr>
        <p:spPr>
          <a:xfrm>
            <a:off x="1979612" y="304800"/>
            <a:ext cx="3835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Booker T. Washington</a:t>
            </a:r>
            <a:endParaRPr lang="en-US" sz="2800" dirty="0"/>
          </a:p>
        </p:txBody>
      </p:sp>
      <p:sp>
        <p:nvSpPr>
          <p:cNvPr id="11" name="TextBox 10">
            <a:hlinkClick r:id="rId6"/>
          </p:cNvPr>
          <p:cNvSpPr txBox="1"/>
          <p:nvPr/>
        </p:nvSpPr>
        <p:spPr>
          <a:xfrm>
            <a:off x="7085012" y="304800"/>
            <a:ext cx="2631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W.E.B. DuBois</a:t>
            </a:r>
            <a:endParaRPr lang="en-US" sz="2800" dirty="0"/>
          </a:p>
        </p:txBody>
      </p:sp>
      <p:pic>
        <p:nvPicPr>
          <p:cNvPr id="12" name="Picture 11" descr="Screen Shot 2014-02-09 at 8.24.42 PM.png">
            <a:hlinkClick r:id="rId4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2362200"/>
            <a:ext cx="771134" cy="503598"/>
          </a:xfrm>
          <a:prstGeom prst="rect">
            <a:avLst/>
          </a:prstGeom>
        </p:spPr>
      </p:pic>
      <p:pic>
        <p:nvPicPr>
          <p:cNvPr id="13" name="Picture 12" descr="Screen Shot 2014-02-09 at 8.24.42 PM.png">
            <a:hlinkClick r:id="rId6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12" y="2438400"/>
            <a:ext cx="762000" cy="497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0314" y="56834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1812" y="4724400"/>
            <a:ext cx="1211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770C"/>
                </a:solidFill>
                <a:latin typeface="Arial Narrow"/>
                <a:cs typeface="Arial Narrow"/>
              </a:rPr>
              <a:t>Directions: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Narrow"/>
                <a:cs typeface="Arial Narrow"/>
              </a:rPr>
              <a:t>Click on the “bio” links for a brief biography with videos on each leader’s response to Jim Crow.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Narrow"/>
                <a:cs typeface="Arial Narrow"/>
              </a:rPr>
              <a:t>As you read/watch, complete the </a:t>
            </a:r>
            <a:r>
              <a:rPr lang="en-US" sz="2400" dirty="0">
                <a:latin typeface="Arial Narrow"/>
                <a:cs typeface="Arial Narrow"/>
              </a:rPr>
              <a:t>V</a:t>
            </a:r>
            <a:r>
              <a:rPr lang="en-US" sz="2400" dirty="0" smtClean="0">
                <a:latin typeface="Arial Narrow"/>
                <a:cs typeface="Arial Narrow"/>
              </a:rPr>
              <a:t>enn diagram in your notes.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Narrow"/>
                <a:cs typeface="Arial Narrow"/>
              </a:rPr>
              <a:t>Make sure to include </a:t>
            </a:r>
            <a:r>
              <a:rPr lang="en-US" sz="2400" i="1" dirty="0" smtClean="0">
                <a:solidFill>
                  <a:srgbClr val="FFFF00"/>
                </a:solidFill>
                <a:latin typeface="Arial Narrow"/>
                <a:cs typeface="Arial Narrow"/>
              </a:rPr>
              <a:t>When &amp; Where </a:t>
            </a:r>
            <a:r>
              <a:rPr lang="en-US" sz="2400" dirty="0" smtClean="0">
                <a:latin typeface="Arial Narrow"/>
                <a:cs typeface="Arial Narrow"/>
              </a:rPr>
              <a:t>each man was born, plus what type of education they had. 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 Narrow"/>
                <a:cs typeface="Arial Narrow"/>
              </a:rPr>
              <a:t>Answer the discussion questions below your Venn diagram.  </a:t>
            </a:r>
            <a:endParaRPr lang="en-US" sz="2400" dirty="0"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1012" y="2590800"/>
            <a:ext cx="682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770C"/>
                </a:solidFill>
              </a:rPr>
              <a:t>VS</a:t>
            </a:r>
            <a:endParaRPr lang="en-US" sz="2800" dirty="0">
              <a:solidFill>
                <a:srgbClr val="FF770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212" y="3048000"/>
            <a:ext cx="1903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2</a:t>
            </a:r>
            <a:r>
              <a:rPr lang="en-US" sz="1400" dirty="0" smtClean="0">
                <a:solidFill>
                  <a:srgbClr val="FFFF00"/>
                </a:solidFill>
              </a:rPr>
              <a:t> Videos: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hlinkClick r:id="rId9"/>
              </a:rPr>
              <a:t>Mini Bio</a:t>
            </a:r>
            <a:endParaRPr lang="en-US" sz="1400" dirty="0" smtClean="0"/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hlinkClick r:id="rId10"/>
              </a:rPr>
              <a:t>Tuskegee Institute </a:t>
            </a:r>
            <a:endParaRPr lang="en-US" sz="1400" dirty="0"/>
          </a:p>
        </p:txBody>
      </p:sp>
      <p:pic>
        <p:nvPicPr>
          <p:cNvPr id="2" name="30 Ida B., Booker T., And W.E.B.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50812" y="304800"/>
            <a:ext cx="685800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2" y="0"/>
            <a:ext cx="1107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History Tunes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9752012" y="3048000"/>
            <a:ext cx="22570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 Videos: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hlinkClick r:id="rId6"/>
              </a:rPr>
              <a:t>Niagara Movement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hlinkClick r:id="rId12"/>
              </a:rPr>
              <a:t>Rivalry w/ Booker T. Washington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87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81000"/>
            <a:ext cx="9601200" cy="1143000"/>
          </a:xfrm>
        </p:spPr>
        <p:txBody>
          <a:bodyPr/>
          <a:lstStyle/>
          <a:p>
            <a:r>
              <a:rPr lang="en-US" dirty="0" smtClean="0"/>
              <a:t>Booker T. Washington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812" y="1905000"/>
            <a:ext cx="4648199" cy="4343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Believed equality could be achieved through ___________ education.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He __________ social segregation as a way to improve the economic situation for African Americans.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His had a ________ approach to equality. </a:t>
            </a:r>
            <a:endParaRPr lang="en-US" dirty="0"/>
          </a:p>
        </p:txBody>
      </p:sp>
      <p:pic>
        <p:nvPicPr>
          <p:cNvPr id="7" name="Content Placeholder 6" descr="800px-Booker_Washington_and_Theodore_Roosevelt_at_Tuskegie_Institute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25" b="-27225"/>
          <a:stretch>
            <a:fillRect/>
          </a:stretch>
        </p:blipFill>
        <p:spPr>
          <a:xfrm>
            <a:off x="6246812" y="2286000"/>
            <a:ext cx="5382130" cy="5029201"/>
          </a:xfrm>
        </p:spPr>
      </p:pic>
      <p:sp>
        <p:nvSpPr>
          <p:cNvPr id="5" name="TextBox 4"/>
          <p:cNvSpPr txBox="1"/>
          <p:nvPr/>
        </p:nvSpPr>
        <p:spPr>
          <a:xfrm>
            <a:off x="1141412" y="2514600"/>
            <a:ext cx="1629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vocational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412" y="3048000"/>
            <a:ext cx="1499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accepted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pic>
        <p:nvPicPr>
          <p:cNvPr id="8" name="Picture 7" descr="Tuskegee_Commenceme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228600"/>
            <a:ext cx="3209787" cy="2287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6012" y="2590800"/>
            <a:ext cx="3291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Tuskegee Institute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513012" y="4800600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gradual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5812" y="152400"/>
            <a:ext cx="148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770C"/>
                </a:solidFill>
              </a:rPr>
              <a:t>NOTES</a:t>
            </a:r>
            <a:endParaRPr lang="en-US" sz="2800" dirty="0">
              <a:solidFill>
                <a:srgbClr val="FF7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9601200" cy="1143000"/>
          </a:xfrm>
        </p:spPr>
        <p:txBody>
          <a:bodyPr/>
          <a:lstStyle/>
          <a:p>
            <a:r>
              <a:rPr lang="en-US" dirty="0" smtClean="0"/>
              <a:t>W.E.B. DuBois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828800"/>
            <a:ext cx="4648199" cy="43434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Believed in full ________, ____, and ______ rights for African Americans.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He believed the ________________ would lead African Americans in the fight for equality.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One of the founders of  the ________ along with _____________________.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Content Placeholder 9" descr="duboiscenter-with-hat-with-naacp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37" b="-6537"/>
          <a:stretch>
            <a:fillRect/>
          </a:stretch>
        </p:blipFill>
        <p:spPr>
          <a:xfrm>
            <a:off x="4987163" y="952500"/>
            <a:ext cx="2902286" cy="2711971"/>
          </a:xfrm>
        </p:spPr>
      </p:pic>
      <p:sp>
        <p:nvSpPr>
          <p:cNvPr id="5" name="TextBox 4"/>
          <p:cNvSpPr txBox="1"/>
          <p:nvPr/>
        </p:nvSpPr>
        <p:spPr>
          <a:xfrm>
            <a:off x="912812" y="2209800"/>
            <a:ext cx="775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civil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8812" y="1828800"/>
            <a:ext cx="1329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political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812" y="3505200"/>
            <a:ext cx="256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“Talented Tenth”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0612" y="2209800"/>
            <a:ext cx="100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social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071" y="5105400"/>
            <a:ext cx="1235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NAACP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pic>
        <p:nvPicPr>
          <p:cNvPr id="11" name="Picture 10" descr="445px-Niagara_movement_meeting_in_Fort_Erie,_Canada,_19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6" y="914400"/>
            <a:ext cx="3906045" cy="5257800"/>
          </a:xfrm>
          <a:prstGeom prst="rect">
            <a:avLst/>
          </a:prstGeom>
        </p:spPr>
      </p:pic>
      <p:pic>
        <p:nvPicPr>
          <p:cNvPr id="13" name="Picture 12" descr="lancaster naacp logo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14571" r="12247" b="13382"/>
          <a:stretch/>
        </p:blipFill>
        <p:spPr>
          <a:xfrm rot="777468">
            <a:off x="5450290" y="3893113"/>
            <a:ext cx="2369792" cy="22647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4164" y="87113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770C"/>
                </a:solidFill>
              </a:rPr>
              <a:t>NOTES</a:t>
            </a:r>
            <a:endParaRPr lang="en-US" sz="2400" dirty="0">
              <a:solidFill>
                <a:srgbClr val="FF770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5467" y="5487722"/>
            <a:ext cx="2909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FFFF00"/>
                </a:solidFill>
                <a:latin typeface="Rockwell" charset="0"/>
                <a:ea typeface="Rockwell" charset="0"/>
                <a:cs typeface="Rockwell" charset="0"/>
              </a:rPr>
              <a:t>Ida </a:t>
            </a:r>
            <a:r>
              <a:rPr lang="en-US" sz="2400" dirty="0">
                <a:solidFill>
                  <a:srgbClr val="FFFF00"/>
                </a:solidFill>
                <a:latin typeface="Rockwell" charset="0"/>
                <a:ea typeface="Rockwell" charset="0"/>
                <a:cs typeface="Rockwell" charset="0"/>
              </a:rPr>
              <a:t>B. </a:t>
            </a:r>
            <a:r>
              <a:rPr lang="en-US" sz="2400" dirty="0" smtClean="0">
                <a:solidFill>
                  <a:srgbClr val="FFFF00"/>
                </a:solidFill>
                <a:latin typeface="Rockwell" charset="0"/>
                <a:ea typeface="Rockwell" charset="0"/>
                <a:cs typeface="Rockwell" charset="0"/>
              </a:rPr>
              <a:t>Wells-Barnett</a:t>
            </a:r>
            <a:endParaRPr lang="en-US" sz="2400" dirty="0">
              <a:solidFill>
                <a:srgbClr val="FFFF0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42" y="1987109"/>
            <a:ext cx="68101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“Ida </a:t>
            </a:r>
            <a:r>
              <a:rPr lang="en-US" sz="2800" dirty="0"/>
              <a:t>B. Wells-Barnett was a prominent journalist, activist, and researcher, in the late 19</a:t>
            </a:r>
            <a:r>
              <a:rPr lang="en-US" sz="2800" baseline="30000" dirty="0"/>
              <a:t>th</a:t>
            </a:r>
            <a:r>
              <a:rPr lang="en-US" sz="2800" dirty="0"/>
              <a:t> and early 20</a:t>
            </a:r>
            <a:r>
              <a:rPr lang="en-US" sz="2800" baseline="30000" dirty="0"/>
              <a:t>th</a:t>
            </a:r>
            <a:r>
              <a:rPr lang="en-US" sz="2800" dirty="0"/>
              <a:t> centuries. In her lifetime, she battled sexism, racism, and violence. As a skilled writer, Wells-Barnett also used her skills as a journalist to shed light on the conditions of African Americans throughout the South</a:t>
            </a:r>
            <a:r>
              <a:rPr lang="en-US" sz="2800" dirty="0" smtClean="0"/>
              <a:t>.”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035281" y="5957427"/>
            <a:ext cx="30844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Arlisha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R. Norwood, NWHM 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Fellow</a:t>
            </a:r>
          </a:p>
          <a:p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  National Women’s History Museum</a:t>
            </a:r>
          </a:p>
          <a:p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1200575"/>
            <a:ext cx="3636458" cy="5194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558" y="381000"/>
            <a:ext cx="6956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Ida B. Wells Barnett: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457200"/>
            <a:ext cx="9601200" cy="1143000"/>
          </a:xfrm>
        </p:spPr>
        <p:txBody>
          <a:bodyPr/>
          <a:lstStyle/>
          <a:p>
            <a:r>
              <a:rPr lang="en-US" dirty="0" smtClean="0"/>
              <a:t>USII.4c &amp; 6b Vocabulary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370644"/>
              </p:ext>
            </p:extLst>
          </p:nvPr>
        </p:nvGraphicFramePr>
        <p:xfrm>
          <a:off x="684212" y="2286000"/>
          <a:ext cx="11201400" cy="3002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7400"/>
                <a:gridCol w="5334000"/>
              </a:tblGrid>
              <a:tr h="68580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Jim Crow Laws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Vocational Training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Segregation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The Atlanta Compromise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Discriminate/Discrimination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W.E.B. DuBois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Booker</a:t>
                      </a:r>
                      <a:r>
                        <a:rPr lang="en-US" sz="3200" baseline="0" dirty="0" smtClean="0"/>
                        <a:t> T. Washington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3200" dirty="0" smtClean="0"/>
                        <a:t>Niagara Movement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94012" y="-381000"/>
            <a:ext cx="9601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Timeline: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17812" y="914400"/>
            <a:ext cx="11580813" cy="6019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1863 – Emancipation Proclamation &amp; Start of Reconstruction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1865 – 13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Amendment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1868 – 14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Amendment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1870 – 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Amendment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1877 – End of Reconstruction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1877 – Start of the Jim Crow </a:t>
            </a:r>
            <a:r>
              <a:rPr lang="en-US" sz="2000" dirty="0" smtClean="0"/>
              <a:t>Era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1895 – Booker T. Washington’s Atlanta Exposition Address </a:t>
            </a:r>
            <a:r>
              <a:rPr lang="en-US" sz="1100" i="1" dirty="0" smtClean="0"/>
              <a:t>(aka the Atlanta Compromise)</a:t>
            </a:r>
            <a:endParaRPr lang="en-US" sz="2000" i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1905 – W,E.B. DuBois’ Niagara Movement 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1910 – 30 The Great Migration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1920 – Harlem Renaissance   </a:t>
            </a:r>
            <a:r>
              <a:rPr lang="en-US" sz="1800" i="1" dirty="0" smtClean="0"/>
              <a:t>(Jazz Age/Roaring 20’s)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1930 – End of the Great Migration/Harlem Renaissance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Right Arrow 2"/>
          <p:cNvSpPr/>
          <p:nvPr/>
        </p:nvSpPr>
        <p:spPr>
          <a:xfrm>
            <a:off x="227012" y="838200"/>
            <a:ext cx="2590800" cy="1752600"/>
          </a:xfrm>
          <a:prstGeom prst="rightArrow">
            <a:avLst>
              <a:gd name="adj1" fmla="val 50282"/>
              <a:gd name="adj2" fmla="val 50668"/>
            </a:avLst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Bernard MT Condensed"/>
                <a:cs typeface="Bernard MT Condensed"/>
              </a:rPr>
              <a:t>November 1865: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Bernard MT Condensed"/>
                <a:cs typeface="Bernard MT Condensed"/>
              </a:rPr>
              <a:t>Southern States began passing BLACK CODES</a:t>
            </a:r>
            <a:endParaRPr lang="en-US" sz="1600" dirty="0">
              <a:solidFill>
                <a:srgbClr val="000000"/>
              </a:solidFill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91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" y="-228600"/>
            <a:ext cx="11885613" cy="1143000"/>
          </a:xfrm>
        </p:spPr>
        <p:txBody>
          <a:bodyPr/>
          <a:lstStyle/>
          <a:p>
            <a:r>
              <a:rPr lang="en-US" dirty="0" smtClean="0"/>
              <a:t>Let’s  Review the 13</a:t>
            </a:r>
            <a:r>
              <a:rPr lang="en-US" baseline="30000" dirty="0" smtClean="0"/>
              <a:t>th</a:t>
            </a:r>
            <a:r>
              <a:rPr lang="en-US" dirty="0" smtClean="0"/>
              <a:t>, 14</a:t>
            </a:r>
            <a:r>
              <a:rPr lang="en-US" baseline="30000" dirty="0" smtClean="0"/>
              <a:t>th</a:t>
            </a:r>
            <a:r>
              <a:rPr lang="en-US" dirty="0" smtClean="0"/>
              <a:t>, and 15</a:t>
            </a:r>
            <a:r>
              <a:rPr lang="en-US" baseline="30000" dirty="0" smtClean="0"/>
              <a:t>th</a:t>
            </a:r>
            <a:r>
              <a:rPr lang="en-US" dirty="0" smtClean="0"/>
              <a:t> Amendments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3" y="1295400"/>
            <a:ext cx="11961812" cy="4724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Passed during Reconstruction when the Radical Republicans controlled the United States Congress:</a:t>
            </a:r>
          </a:p>
          <a:p>
            <a:pPr>
              <a:buNone/>
            </a:pPr>
            <a:endParaRPr lang="en-US" sz="1600" dirty="0" smtClean="0">
              <a:solidFill>
                <a:srgbClr val="FFC000"/>
              </a:solidFill>
            </a:endParaRPr>
          </a:p>
          <a:p>
            <a:pPr lvl="1"/>
            <a:r>
              <a:rPr lang="en-US" sz="3200" dirty="0" smtClean="0">
                <a:solidFill>
                  <a:srgbClr val="FF0000"/>
                </a:solidFill>
                <a:latin typeface="Impact" pitchFamily="34" charset="0"/>
              </a:rPr>
              <a:t>13</a:t>
            </a:r>
            <a:r>
              <a:rPr lang="en-US" sz="3200" baseline="30000" dirty="0" smtClean="0">
                <a:solidFill>
                  <a:srgbClr val="FF0000"/>
                </a:solidFill>
                <a:latin typeface="Impact" pitchFamily="34" charset="0"/>
              </a:rPr>
              <a:t>th</a:t>
            </a:r>
            <a:r>
              <a:rPr lang="en-US" sz="3200" dirty="0" smtClean="0">
                <a:solidFill>
                  <a:srgbClr val="FF0000"/>
                </a:solidFill>
                <a:latin typeface="Impact" pitchFamily="34" charset="0"/>
              </a:rPr>
              <a:t> Amendment </a:t>
            </a:r>
            <a:r>
              <a:rPr lang="en-US" sz="3200" dirty="0" smtClean="0">
                <a:solidFill>
                  <a:srgbClr val="FF0000"/>
                </a:solidFill>
              </a:rPr>
              <a:t>–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Banned Slavery in the U.S. </a:t>
            </a:r>
          </a:p>
          <a:p>
            <a:pPr lvl="1"/>
            <a:endParaRPr lang="en-US" sz="2800" dirty="0" smtClean="0">
              <a:solidFill>
                <a:srgbClr val="FFC000"/>
              </a:solidFill>
            </a:endParaRPr>
          </a:p>
          <a:p>
            <a:pPr lvl="1"/>
            <a:r>
              <a:rPr lang="en-US" sz="3200" dirty="0" smtClean="0">
                <a:solidFill>
                  <a:srgbClr val="FF770C"/>
                </a:solidFill>
                <a:latin typeface="Impact" pitchFamily="34" charset="0"/>
              </a:rPr>
              <a:t>14</a:t>
            </a:r>
            <a:r>
              <a:rPr lang="en-US" sz="3200" baseline="30000" dirty="0" smtClean="0">
                <a:solidFill>
                  <a:srgbClr val="FF770C"/>
                </a:solidFill>
                <a:latin typeface="Impact" pitchFamily="34" charset="0"/>
              </a:rPr>
              <a:t>th</a:t>
            </a:r>
            <a:r>
              <a:rPr lang="en-US" sz="3200" dirty="0" smtClean="0">
                <a:solidFill>
                  <a:srgbClr val="FF770C"/>
                </a:solidFill>
                <a:latin typeface="Impact" pitchFamily="34" charset="0"/>
              </a:rPr>
              <a:t> Amendment </a:t>
            </a:r>
            <a:r>
              <a:rPr lang="en-US" sz="3200" dirty="0" smtClean="0">
                <a:solidFill>
                  <a:srgbClr val="FF770C"/>
                </a:solidFill>
                <a:latin typeface="+mj-lt"/>
              </a:rPr>
              <a:t>– Granted Citizenship to Former Slaves</a:t>
            </a:r>
          </a:p>
          <a:p>
            <a:pPr lvl="1">
              <a:buNone/>
            </a:pPr>
            <a:endParaRPr lang="en-US" sz="2800" dirty="0" smtClean="0">
              <a:solidFill>
                <a:srgbClr val="FFC000"/>
              </a:solidFill>
            </a:endParaRPr>
          </a:p>
          <a:p>
            <a:pPr lvl="1"/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15</a:t>
            </a:r>
            <a:r>
              <a:rPr lang="en-US" sz="3200" baseline="30000" dirty="0" smtClean="0">
                <a:solidFill>
                  <a:srgbClr val="FFFF00"/>
                </a:solidFill>
                <a:latin typeface="Impact" pitchFamily="34" charset="0"/>
              </a:rPr>
              <a:t>th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 Amendment </a:t>
            </a:r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– Gave Former Slaves the Right to Vote</a:t>
            </a:r>
            <a:endParaRPr lang="en-US" sz="2800" dirty="0" smtClean="0">
              <a:solidFill>
                <a:srgbClr val="FFFF00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4" name="22 13th, 14th, 15th Amendment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7012" y="5715000"/>
            <a:ext cx="990600" cy="99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0012" y="6172200"/>
            <a:ext cx="540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History Tunes: 13th, 14</a:t>
            </a:r>
            <a:r>
              <a:rPr lang="en-US" baseline="30000" dirty="0" smtClean="0"/>
              <a:t>th</a:t>
            </a:r>
            <a:r>
              <a:rPr lang="en-US" dirty="0" smtClean="0"/>
              <a:t> ,15</a:t>
            </a:r>
            <a:r>
              <a:rPr lang="en-US" baseline="30000" dirty="0" smtClean="0"/>
              <a:t>th</a:t>
            </a:r>
            <a:r>
              <a:rPr lang="en-US" dirty="0" smtClean="0"/>
              <a:t> Amendment Song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-228600"/>
            <a:ext cx="96012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G. What is Racial </a:t>
            </a:r>
            <a:r>
              <a:rPr lang="en-US" sz="4400" dirty="0"/>
              <a:t>S</a:t>
            </a:r>
            <a:r>
              <a:rPr lang="en-US" sz="4400" dirty="0" smtClean="0"/>
              <a:t>egregation? 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9012" y="1143000"/>
            <a:ext cx="97536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6600"/>
                </a:solidFill>
                <a:latin typeface="Rockwell"/>
                <a:cs typeface="Rockwell"/>
              </a:rPr>
              <a:t>Segregation </a:t>
            </a:r>
            <a:r>
              <a:rPr lang="en-US" sz="5400" dirty="0">
                <a:solidFill>
                  <a:srgbClr val="FF6600"/>
                </a:solidFill>
                <a:latin typeface="Rockwell"/>
                <a:cs typeface="Rockwell"/>
              </a:rPr>
              <a:t> </a:t>
            </a:r>
            <a:r>
              <a:rPr lang="en-US" sz="5400" dirty="0" smtClean="0">
                <a:solidFill>
                  <a:srgbClr val="FF6600"/>
                </a:solidFill>
                <a:latin typeface="Rockwell"/>
                <a:cs typeface="Rockwell"/>
              </a:rPr>
              <a:t>=  </a:t>
            </a:r>
            <a:r>
              <a:rPr lang="en-US" sz="5400" dirty="0" smtClean="0">
                <a:solidFill>
                  <a:srgbClr val="FFFF00"/>
                </a:solidFill>
                <a:latin typeface="Rockwell"/>
                <a:cs typeface="Rockwell"/>
              </a:rPr>
              <a:t>To Separate</a:t>
            </a:r>
            <a:endParaRPr lang="en-US" sz="5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pic>
        <p:nvPicPr>
          <p:cNvPr id="4" name="Content Placeholder 3" descr="800px-Segregated_cinema_entrance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35" b="-17835"/>
          <a:stretch>
            <a:fillRect/>
          </a:stretch>
        </p:blipFill>
        <p:spPr>
          <a:xfrm>
            <a:off x="6246812" y="1706380"/>
            <a:ext cx="5839328" cy="5456420"/>
          </a:xfrm>
        </p:spPr>
      </p:pic>
      <p:pic>
        <p:nvPicPr>
          <p:cNvPr id="6" name="Picture 5" descr="Screen Shot 2014-02-09 at 12.49.39 A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" y="2357293"/>
            <a:ext cx="5486401" cy="4107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7412" y="152400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770C"/>
                </a:solidFill>
              </a:rPr>
              <a:t>NOTES</a:t>
            </a:r>
            <a:endParaRPr lang="en-US" dirty="0">
              <a:solidFill>
                <a:srgbClr val="FF7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377" y="189378"/>
            <a:ext cx="9601200" cy="1143000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. Racial Segregation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1097" y="1798620"/>
            <a:ext cx="6096000" cy="536477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Based upon ______.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Directed primarily at ______________________, but other groups were also kept segregated.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________________________ </a:t>
            </a:r>
            <a:r>
              <a:rPr lang="en-US" sz="2000" dirty="0"/>
              <a:t>of </a:t>
            </a:r>
            <a:r>
              <a:rPr lang="en-US" sz="2000" dirty="0" smtClean="0"/>
              <a:t>______ </a:t>
            </a:r>
            <a:r>
              <a:rPr lang="en-US" sz="2000" dirty="0"/>
              <a:t>provided an absolute 10-year moratorium (</a:t>
            </a:r>
            <a:r>
              <a:rPr lang="en-US" sz="2000" b="1" dirty="0"/>
              <a:t>halt</a:t>
            </a:r>
            <a:r>
              <a:rPr lang="en-US" sz="2000" dirty="0"/>
              <a:t>) on Chinese labor </a:t>
            </a:r>
            <a:r>
              <a:rPr lang="en-US" sz="2000" dirty="0" smtClean="0"/>
              <a:t>immigration</a:t>
            </a:r>
            <a:r>
              <a:rPr lang="en-US" sz="2000" dirty="0"/>
              <a:t>.</a:t>
            </a:r>
            <a:endParaRPr lang="en-US" sz="20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American _________ were not considered citizens until 1924.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 descr="65430488039d33e1ca5f9bb3e5b5d3e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70" y="1815347"/>
            <a:ext cx="5230678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411" y="1798620"/>
            <a:ext cx="80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race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7689" y="245806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African Americans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6948" y="5149199"/>
            <a:ext cx="122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Indians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4308" y="152400"/>
            <a:ext cx="836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Rockwell"/>
              <a:cs typeface="Rockwel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18812" y="152400"/>
            <a:ext cx="1111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770C"/>
                </a:solidFill>
              </a:rPr>
              <a:t>NOTES</a:t>
            </a:r>
            <a:endParaRPr lang="en-US" sz="2000" dirty="0">
              <a:solidFill>
                <a:srgbClr val="FF770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5987" y="3579167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Chines Exclusion Act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8625" y="357916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1882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329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3212" y="17780"/>
            <a:ext cx="9601200" cy="1143000"/>
          </a:xfrm>
        </p:spPr>
        <p:txBody>
          <a:bodyPr/>
          <a:lstStyle/>
          <a:p>
            <a:r>
              <a:rPr lang="en-US" dirty="0" smtClean="0"/>
              <a:t>H. “Jim Crow” Laws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33614" y="1553864"/>
            <a:ext cx="5760798" cy="499933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Passed to ____________ against African Americans.</a:t>
            </a:r>
          </a:p>
          <a:p>
            <a:pPr>
              <a:buFont typeface="+mj-lt"/>
              <a:buAutoNum type="arabicPeriod"/>
            </a:pPr>
            <a:endParaRPr lang="en-US" sz="50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Made discrimination practices _____ in many communities and states.</a:t>
            </a:r>
          </a:p>
          <a:p>
            <a:pPr>
              <a:buFont typeface="+mj-lt"/>
              <a:buAutoNum type="arabicPeriod"/>
            </a:pPr>
            <a:endParaRPr lang="en-US" sz="110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Were characterized by unequal opportunities in ________, _____, __________, and ___________.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Segregation was upheld </a:t>
            </a:r>
            <a:r>
              <a:rPr lang="en-US" dirty="0"/>
              <a:t>by the Supreme Court </a:t>
            </a:r>
            <a:r>
              <a:rPr lang="en-US" dirty="0" smtClean="0"/>
              <a:t>in _______ vs. _________.</a:t>
            </a:r>
            <a:endParaRPr lang="en-US" dirty="0"/>
          </a:p>
        </p:txBody>
      </p:sp>
      <p:pic>
        <p:nvPicPr>
          <p:cNvPr id="16" name="Content Placeholder 15" descr="c96a734fd0ec91c16c6893bedb8a7889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59" b="-19359"/>
          <a:stretch>
            <a:fillRect/>
          </a:stretch>
        </p:blipFill>
        <p:spPr>
          <a:xfrm>
            <a:off x="6367036" y="1219200"/>
            <a:ext cx="5382129" cy="5029201"/>
          </a:xfrm>
        </p:spPr>
      </p:pic>
      <p:sp>
        <p:nvSpPr>
          <p:cNvPr id="10" name="TextBox 9"/>
          <p:cNvSpPr txBox="1"/>
          <p:nvPr/>
        </p:nvSpPr>
        <p:spPr>
          <a:xfrm>
            <a:off x="2253865" y="1465580"/>
            <a:ext cx="1957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discriminate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7189" y="4504729"/>
            <a:ext cx="189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government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133" y="4177684"/>
            <a:ext cx="89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work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7420" y="4157364"/>
            <a:ext cx="131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housing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0012" y="2590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legal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3715" y="4489102"/>
            <a:ext cx="160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education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7812" y="152400"/>
            <a:ext cx="148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770C"/>
                </a:solidFill>
              </a:rPr>
              <a:t>NOTES</a:t>
            </a:r>
            <a:endParaRPr lang="en-US" sz="2800" dirty="0">
              <a:solidFill>
                <a:srgbClr val="FF770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9785" y="5359478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Plessy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3715" y="5715000"/>
            <a:ext cx="148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Rockwell"/>
                <a:cs typeface="Rockwell"/>
              </a:rPr>
              <a:t>Ferguson</a:t>
            </a:r>
            <a:endParaRPr lang="en-US" sz="2400" dirty="0">
              <a:solidFill>
                <a:srgbClr val="FFFF00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1308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AMERICAN RESPONSE</a:t>
            </a:r>
            <a:endParaRPr lang="en-US" dirty="0"/>
          </a:p>
        </p:txBody>
      </p:sp>
      <p:pic>
        <p:nvPicPr>
          <p:cNvPr id="8" name="Picture Placeholder 7" descr="BookerTWashington2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BOOKER T. WASHINGTON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&amp; W.E.B. DUBOIS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im Crow - Harlem Ren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Jim Crow - Harlem Ren.potx</Template>
  <TotalTime>0</TotalTime>
  <Words>541</Words>
  <Application>Microsoft Macintosh PowerPoint</Application>
  <PresentationFormat>Custom</PresentationFormat>
  <Paragraphs>108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 Narrow</vt:lpstr>
      <vt:lpstr>Bernard MT Condensed</vt:lpstr>
      <vt:lpstr>Century</vt:lpstr>
      <vt:lpstr>Impact</vt:lpstr>
      <vt:lpstr>Rockwell</vt:lpstr>
      <vt:lpstr>Arial</vt:lpstr>
      <vt:lpstr>Jim Crow - Harlem Ren</vt:lpstr>
      <vt:lpstr>The Jim Crow Era</vt:lpstr>
      <vt:lpstr>PowerPoint Presentation</vt:lpstr>
      <vt:lpstr>USII.4c &amp; 6b Vocabulary</vt:lpstr>
      <vt:lpstr>Timeline:</vt:lpstr>
      <vt:lpstr>Let’s  Review the 13th, 14th, and 15th Amendments</vt:lpstr>
      <vt:lpstr>G. What is Racial Segregation? </vt:lpstr>
      <vt:lpstr>G. Racial Segregation </vt:lpstr>
      <vt:lpstr>H. “Jim Crow” Laws</vt:lpstr>
      <vt:lpstr>AFRICAN AMERICAN RESPONSE</vt:lpstr>
      <vt:lpstr>PowerPoint Presentation</vt:lpstr>
      <vt:lpstr>Booker T. Washington </vt:lpstr>
      <vt:lpstr>W.E.B. DuBois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2019-08-12T13:16:52Z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TC028011159991</vt:lpwstr>
  </property>
</Properties>
</file>