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jp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5" r:id="rId4"/>
    <p:sldId id="276" r:id="rId5"/>
    <p:sldId id="290" r:id="rId6"/>
    <p:sldId id="289" r:id="rId7"/>
    <p:sldId id="267" r:id="rId8"/>
    <p:sldId id="277" r:id="rId9"/>
    <p:sldId id="286" r:id="rId10"/>
    <p:sldId id="281" r:id="rId11"/>
    <p:sldId id="269" r:id="rId12"/>
    <p:sldId id="279" r:id="rId13"/>
    <p:sldId id="280" r:id="rId14"/>
    <p:sldId id="283" r:id="rId15"/>
    <p:sldId id="285" r:id="rId16"/>
    <p:sldId id="287" r:id="rId17"/>
    <p:sldId id="293" r:id="rId18"/>
    <p:sldId id="288" r:id="rId19"/>
    <p:sldId id="291" r:id="rId20"/>
    <p:sldId id="292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99" autoAdjust="0"/>
    <p:restoredTop sz="94660"/>
  </p:normalViewPr>
  <p:slideViewPr>
    <p:cSldViewPr>
      <p:cViewPr>
        <p:scale>
          <a:sx n="135" d="100"/>
          <a:sy n="135" d="100"/>
        </p:scale>
        <p:origin x="160" y="4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pPr/>
              <a:t>8/11/19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pPr/>
              <a:t>8/11/19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8/11/19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8/11/19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8/11/19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8/11/19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8/11/19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8/11/19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8/11/19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8/11/19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8/11/19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8/11/19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8/11/19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hyperlink" Target="http://www.scholastic.com/browse/article.jsp?id=4948" TargetMode="External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3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Relationship Id="rId3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www.tufts.edu/programs/mma/fah189/2005/kaplan/gallary.html" TargetMode="External"/><Relationship Id="rId5" Type="http://schemas.openxmlformats.org/officeDocument/2006/relationships/image" Target="../media/image9.jpeg"/><Relationship Id="rId6" Type="http://schemas.openxmlformats.org/officeDocument/2006/relationships/hyperlink" Target="http://on.nypl.org/1IonjY3" TargetMode="External"/><Relationship Id="rId7" Type="http://schemas.openxmlformats.org/officeDocument/2006/relationships/hyperlink" Target="http://bit.ly/1ILcEdv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digitalcollections.nypl.org/collections/photographic-negatives-of-the-new-york-city-tenement-house-department-1902-1914#/?tab=abou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2" y="2514600"/>
            <a:ext cx="9753600" cy="3048001"/>
          </a:xfrm>
        </p:spPr>
        <p:txBody>
          <a:bodyPr>
            <a:normAutofit/>
          </a:bodyPr>
          <a:lstStyle/>
          <a:p>
            <a:r>
              <a:rPr lang="en-US" sz="6600" dirty="0" smtClean="0"/>
              <a:t>Immigration</a:t>
            </a:r>
            <a:r>
              <a:rPr lang="en-US" sz="6000" dirty="0" smtClean="0"/>
              <a:t> </a:t>
            </a:r>
            <a:br>
              <a:rPr lang="en-US" sz="6000" dirty="0" smtClean="0"/>
            </a:br>
            <a:r>
              <a:rPr lang="en-US" sz="4800" dirty="0" smtClean="0"/>
              <a:t>&amp; the growth of Cities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1412" y="5715000"/>
            <a:ext cx="7848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USII.4b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057400"/>
            <a:ext cx="3886200" cy="4038600"/>
          </a:xfrm>
        </p:spPr>
        <p:txBody>
          <a:bodyPr/>
          <a:lstStyle/>
          <a:p>
            <a:r>
              <a:rPr lang="en-US" dirty="0" smtClean="0"/>
              <a:t>D. Efforts to solve the immigration problem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2012" y="533400"/>
            <a:ext cx="5943599" cy="12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/>
              <a:t>Settlement Houses</a:t>
            </a:r>
          </a:p>
          <a:p>
            <a:pPr>
              <a:lnSpc>
                <a:spcPct val="90000"/>
              </a:lnSpc>
            </a:pPr>
            <a:r>
              <a:rPr lang="en-US" sz="4000" dirty="0" smtClean="0"/>
              <a:t> &amp; Political Machines </a:t>
            </a:r>
            <a:endParaRPr lang="en-US" sz="4000" dirty="0"/>
          </a:p>
        </p:txBody>
      </p:sp>
      <p:pic>
        <p:nvPicPr>
          <p:cNvPr id="9" name="Picture 8" descr="JAMC_neg_052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2" y="2133600"/>
            <a:ext cx="57608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413624"/>
            <a:ext cx="5180012" cy="24384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sz="3900" dirty="0" smtClean="0">
                <a:solidFill>
                  <a:schemeClr val="accent6"/>
                </a:solidFill>
              </a:rPr>
              <a:t>SETTLEMENT HOUSES</a:t>
            </a:r>
            <a:r>
              <a:rPr lang="en-US" sz="3900" dirty="0" smtClean="0"/>
              <a:t>, such as </a:t>
            </a:r>
            <a:r>
              <a:rPr lang="en-US" sz="3900" dirty="0" smtClean="0">
                <a:solidFill>
                  <a:srgbClr val="D5393D"/>
                </a:solidFill>
              </a:rPr>
              <a:t>HULL HOUSE </a:t>
            </a:r>
            <a:r>
              <a:rPr lang="en-US" sz="3900" dirty="0" smtClean="0"/>
              <a:t>founded by </a:t>
            </a:r>
          </a:p>
          <a:p>
            <a:r>
              <a:rPr lang="en-US" sz="3900" dirty="0">
                <a:solidFill>
                  <a:srgbClr val="000090"/>
                </a:solidFill>
              </a:rPr>
              <a:t> </a:t>
            </a:r>
            <a:r>
              <a:rPr lang="en-US" sz="3900" dirty="0" smtClean="0">
                <a:solidFill>
                  <a:srgbClr val="000090"/>
                </a:solidFill>
              </a:rPr>
              <a:t>   </a:t>
            </a:r>
            <a:r>
              <a:rPr lang="en-US" sz="3900" dirty="0" smtClean="0">
                <a:solidFill>
                  <a:srgbClr val="D5393D"/>
                </a:solidFill>
              </a:rPr>
              <a:t>JANE ADDAMS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0812" y="76200"/>
            <a:ext cx="4896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D. Efforts to </a:t>
            </a:r>
            <a:r>
              <a:rPr lang="en-US" dirty="0" smtClean="0"/>
              <a:t>Solve </a:t>
            </a:r>
            <a:r>
              <a:rPr lang="en-US" dirty="0"/>
              <a:t>the </a:t>
            </a:r>
            <a:r>
              <a:rPr lang="en-US" dirty="0" smtClean="0"/>
              <a:t>Immigration Problem </a:t>
            </a:r>
            <a:endParaRPr lang="en-US" dirty="0"/>
          </a:p>
        </p:txBody>
      </p:sp>
      <p:pic>
        <p:nvPicPr>
          <p:cNvPr id="11" name="Picture Placeholder 10" descr="Hull Hous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7" r="11577"/>
          <a:stretch>
            <a:fillRect/>
          </a:stretch>
        </p:blipFill>
        <p:spPr>
          <a:xfrm>
            <a:off x="836611" y="762000"/>
            <a:ext cx="3445933" cy="3352800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Nursery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2" y="228600"/>
            <a:ext cx="5467384" cy="3505200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300px-Jane_Addams_in_a_car.jp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3581400"/>
            <a:ext cx="3810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626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5612" y="2438400"/>
            <a:ext cx="4648200" cy="309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latin typeface="+mj-lt"/>
              </a:rPr>
              <a:t>2. </a:t>
            </a:r>
            <a:r>
              <a:rPr lang="en-US" sz="3600" dirty="0" smtClean="0">
                <a:solidFill>
                  <a:srgbClr val="D5393D"/>
                </a:solidFill>
                <a:latin typeface="+mj-lt"/>
              </a:rPr>
              <a:t>POLITICAL MACHINES </a:t>
            </a:r>
            <a:r>
              <a:rPr lang="en-US" sz="3600" dirty="0" smtClean="0">
                <a:latin typeface="+mj-lt"/>
              </a:rPr>
              <a:t>that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latin typeface="+mj-lt"/>
              </a:rPr>
              <a:t>g</a:t>
            </a:r>
            <a:r>
              <a:rPr lang="en-US" sz="3600" dirty="0" smtClean="0">
                <a:latin typeface="+mj-lt"/>
              </a:rPr>
              <a:t>ained </a:t>
            </a:r>
            <a:r>
              <a:rPr lang="en-US" sz="3600" dirty="0" smtClean="0">
                <a:solidFill>
                  <a:srgbClr val="D5393D"/>
                </a:solidFill>
                <a:latin typeface="+mj-lt"/>
              </a:rPr>
              <a:t>POWER</a:t>
            </a:r>
            <a:r>
              <a:rPr lang="en-US" sz="3600" dirty="0" smtClean="0">
                <a:latin typeface="+mj-lt"/>
              </a:rPr>
              <a:t> by attending to the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rgbClr val="D5393D"/>
                </a:solidFill>
                <a:latin typeface="+mj-lt"/>
              </a:rPr>
              <a:t>NEEDS</a:t>
            </a:r>
            <a:r>
              <a:rPr lang="en-US" sz="3600" dirty="0" smtClean="0">
                <a:latin typeface="+mj-lt"/>
              </a:rPr>
              <a:t> of new </a:t>
            </a:r>
            <a:r>
              <a:rPr lang="en-US" sz="3600" dirty="0" smtClean="0">
                <a:solidFill>
                  <a:srgbClr val="D5393D"/>
                </a:solidFill>
                <a:latin typeface="+mj-lt"/>
              </a:rPr>
              <a:t>IMMIGRANTS </a:t>
            </a:r>
            <a:endParaRPr lang="en-US" sz="3600" dirty="0">
              <a:solidFill>
                <a:srgbClr val="D5393D"/>
              </a:solidFill>
              <a:latin typeface="+mj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5612" y="5867400"/>
            <a:ext cx="5105400" cy="609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Ex. </a:t>
            </a:r>
            <a:r>
              <a:rPr lang="en-US" sz="3200" dirty="0" smtClean="0">
                <a:solidFill>
                  <a:srgbClr val="FF6600"/>
                </a:solidFill>
              </a:rPr>
              <a:t>JOBS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FF6600"/>
                </a:solidFill>
              </a:rPr>
              <a:t>HOUSING</a:t>
            </a:r>
            <a:endParaRPr lang="en-US" sz="3200" dirty="0">
              <a:solidFill>
                <a:srgbClr val="FF6600"/>
              </a:solidFill>
            </a:endParaRPr>
          </a:p>
        </p:txBody>
      </p:sp>
      <p:pic>
        <p:nvPicPr>
          <p:cNvPr id="13" name="Picture Placeholder 12" descr="Tammany_Hall_LC-USZ62-101734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8" r="9638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150812" y="76200"/>
            <a:ext cx="4896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D. Efforts to </a:t>
            </a:r>
            <a:r>
              <a:rPr lang="en-US" dirty="0" smtClean="0"/>
              <a:t>Solve </a:t>
            </a:r>
            <a:r>
              <a:rPr lang="en-US" dirty="0"/>
              <a:t>the </a:t>
            </a:r>
            <a:r>
              <a:rPr lang="en-US" dirty="0" smtClean="0"/>
              <a:t>Immigration Problem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9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2812" y="-152400"/>
            <a:ext cx="10363198" cy="1325562"/>
          </a:xfrm>
        </p:spPr>
        <p:txBody>
          <a:bodyPr/>
          <a:lstStyle/>
          <a:p>
            <a:r>
              <a:rPr lang="en-US" dirty="0" smtClean="0"/>
              <a:t>Political Machines…</a:t>
            </a:r>
            <a:r>
              <a:rPr lang="en-US" i="1" dirty="0" smtClean="0"/>
              <a:t>Tammany Hall</a:t>
            </a:r>
            <a:endParaRPr lang="en-US" i="1" dirty="0"/>
          </a:p>
        </p:txBody>
      </p:sp>
      <p:pic>
        <p:nvPicPr>
          <p:cNvPr id="15" name="Content Placeholder 14" descr="237px-Tweed-Boss-LOC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29" r="-24329"/>
          <a:stretch>
            <a:fillRect/>
          </a:stretch>
        </p:blipFill>
        <p:spPr>
          <a:xfrm>
            <a:off x="6246812" y="1447800"/>
            <a:ext cx="4708525" cy="4343400"/>
          </a:xfrm>
        </p:spPr>
      </p:pic>
      <p:pic>
        <p:nvPicPr>
          <p:cNvPr id="3" name="Content Placeholder 2" descr="picNastBossTweedCrop-721426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" b="3143"/>
          <a:stretch>
            <a:fillRect/>
          </a:stretch>
        </p:blipFill>
        <p:spPr>
          <a:xfrm>
            <a:off x="1065212" y="1447800"/>
            <a:ext cx="5181600" cy="4779578"/>
          </a:xfrm>
        </p:spPr>
      </p:pic>
      <p:sp>
        <p:nvSpPr>
          <p:cNvPr id="4" name="TextBox 3"/>
          <p:cNvSpPr txBox="1"/>
          <p:nvPr/>
        </p:nvSpPr>
        <p:spPr>
          <a:xfrm>
            <a:off x="7618412" y="5943600"/>
            <a:ext cx="21903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“Boss Tweed”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608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-228600"/>
            <a:ext cx="10058400" cy="1325562"/>
          </a:xfrm>
        </p:spPr>
        <p:txBody>
          <a:bodyPr/>
          <a:lstStyle/>
          <a:p>
            <a:r>
              <a:rPr lang="en-US" dirty="0" smtClean="0"/>
              <a:t>Political Machines…</a:t>
            </a:r>
            <a:r>
              <a:rPr lang="en-US" i="1" dirty="0" smtClean="0"/>
              <a:t>Tammany Hall</a:t>
            </a:r>
            <a:endParaRPr lang="en-US" i="1" dirty="0"/>
          </a:p>
        </p:txBody>
      </p:sp>
      <p:pic>
        <p:nvPicPr>
          <p:cNvPr id="10" name="Picture 9" descr="Dr-Seuss-Vote-Early-and-Vote-Ofte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t="2996" r="4152"/>
          <a:stretch/>
        </p:blipFill>
        <p:spPr>
          <a:xfrm>
            <a:off x="7008812" y="1143000"/>
            <a:ext cx="4267200" cy="5467524"/>
          </a:xfrm>
          <a:prstGeom prst="rect">
            <a:avLst/>
          </a:prstGeom>
        </p:spPr>
      </p:pic>
      <p:pic>
        <p:nvPicPr>
          <p:cNvPr id="12" name="Content Placeholder 11" descr="Screen Shot 2014-11-20 at 5.01.06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77" b="-3077"/>
          <a:stretch>
            <a:fillRect/>
          </a:stretch>
        </p:blipFill>
        <p:spPr>
          <a:xfrm>
            <a:off x="912812" y="1295400"/>
            <a:ext cx="5638799" cy="5201535"/>
          </a:xfrm>
        </p:spPr>
      </p:pic>
    </p:spTree>
    <p:extLst>
      <p:ext uri="{BB962C8B-B14F-4D97-AF65-F5344CB8AC3E}">
        <p14:creationId xmlns:p14="http://schemas.microsoft.com/office/powerpoint/2010/main" val="42941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7012" y="228600"/>
            <a:ext cx="11809413" cy="727401"/>
          </a:xfrm>
        </p:spPr>
        <p:txBody>
          <a:bodyPr>
            <a:noAutofit/>
          </a:bodyPr>
          <a:lstStyle/>
          <a:p>
            <a:r>
              <a:rPr lang="en-US" sz="4400" dirty="0"/>
              <a:t>E</a:t>
            </a:r>
            <a:r>
              <a:rPr lang="en-US" sz="4400" dirty="0" smtClean="0"/>
              <a:t>. Discrimination Against Immigrants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2" y="1371600"/>
            <a:ext cx="4709160" cy="83820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1. </a:t>
            </a:r>
            <a:r>
              <a:rPr lang="en-US" sz="3200" dirty="0" smtClean="0">
                <a:solidFill>
                  <a:srgbClr val="D5393D"/>
                </a:solidFill>
              </a:rPr>
              <a:t>Chinese</a:t>
            </a:r>
            <a:endParaRPr lang="en-US" sz="3200" dirty="0">
              <a:solidFill>
                <a:srgbClr val="D5393D"/>
              </a:solidFill>
            </a:endParaRPr>
          </a:p>
        </p:txBody>
      </p:sp>
      <p:pic>
        <p:nvPicPr>
          <p:cNvPr id="10" name="Content Placeholder 9" descr="552px-The_only_one_barred_out_cph.3b48680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38" r="-24638"/>
          <a:stretch>
            <a:fillRect/>
          </a:stretch>
        </p:blipFill>
        <p:spPr>
          <a:xfrm>
            <a:off x="455612" y="2209800"/>
            <a:ext cx="5704840" cy="4154009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018212" y="1371600"/>
            <a:ext cx="4709160" cy="83820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2.</a:t>
            </a:r>
            <a:r>
              <a:rPr lang="en-US" sz="3200" dirty="0" smtClean="0">
                <a:solidFill>
                  <a:schemeClr val="accent6"/>
                </a:solidFill>
              </a:rPr>
              <a:t> Irish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11" name="Content Placeholder 10" descr="300px-NINA-ny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797" b="-41797"/>
          <a:stretch>
            <a:fillRect/>
          </a:stretch>
        </p:blipFill>
        <p:spPr>
          <a:xfrm>
            <a:off x="6551612" y="2057400"/>
            <a:ext cx="4245115" cy="3423992"/>
          </a:xfrm>
        </p:spPr>
      </p:pic>
    </p:spTree>
    <p:extLst>
      <p:ext uri="{BB962C8B-B14F-4D97-AF65-F5344CB8AC3E}">
        <p14:creationId xmlns:p14="http://schemas.microsoft.com/office/powerpoint/2010/main" val="27765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7012" y="228600"/>
            <a:ext cx="11809413" cy="727401"/>
          </a:xfrm>
        </p:spPr>
        <p:txBody>
          <a:bodyPr>
            <a:noAutofit/>
          </a:bodyPr>
          <a:lstStyle/>
          <a:p>
            <a:r>
              <a:rPr lang="en-US" sz="4400" dirty="0"/>
              <a:t>E</a:t>
            </a:r>
            <a:r>
              <a:rPr lang="en-US" sz="4400" dirty="0" smtClean="0"/>
              <a:t>. Discrimination Against Immigrants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58761" y="1091099"/>
            <a:ext cx="2514600" cy="83820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3. </a:t>
            </a:r>
            <a:r>
              <a:rPr lang="en-US" sz="3200" dirty="0" smtClean="0">
                <a:solidFill>
                  <a:srgbClr val="D5393D"/>
                </a:solidFill>
              </a:rPr>
              <a:t>Jewish</a:t>
            </a:r>
            <a:endParaRPr lang="en-US" sz="3200" dirty="0">
              <a:solidFill>
                <a:srgbClr val="D5393D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3739832" y="1091099"/>
            <a:ext cx="4709160" cy="83820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4</a:t>
            </a:r>
            <a:r>
              <a:rPr lang="en-US" sz="3200" dirty="0" smtClean="0"/>
              <a:t>.</a:t>
            </a:r>
            <a:r>
              <a:rPr lang="en-US" sz="3200" dirty="0" smtClean="0">
                <a:solidFill>
                  <a:schemeClr val="accent6"/>
                </a:solidFill>
              </a:rPr>
              <a:t> Italian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1" y="2064398"/>
            <a:ext cx="2890935" cy="433640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2" y="1929300"/>
            <a:ext cx="2743200" cy="4869182"/>
          </a:xfrm>
        </p:spPr>
      </p:pic>
      <p:sp>
        <p:nvSpPr>
          <p:cNvPr id="12" name="Text Placeholder 7"/>
          <p:cNvSpPr txBox="1">
            <a:spLocks/>
          </p:cNvSpPr>
          <p:nvPr/>
        </p:nvSpPr>
        <p:spPr>
          <a:xfrm>
            <a:off x="7847012" y="1091098"/>
            <a:ext cx="4709160" cy="838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400" b="0" kern="1200" cap="all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5</a:t>
            </a:r>
            <a:r>
              <a:rPr lang="en-US" sz="3200" dirty="0" smtClean="0"/>
              <a:t>.</a:t>
            </a:r>
            <a:r>
              <a:rPr lang="en-US" sz="3200" dirty="0" smtClean="0">
                <a:solidFill>
                  <a:schemeClr val="accent6"/>
                </a:solidFill>
              </a:rPr>
              <a:t> polish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286" y="1929299"/>
            <a:ext cx="3208313" cy="460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5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7012" y="-304800"/>
            <a:ext cx="9753600" cy="1325562"/>
          </a:xfrm>
        </p:spPr>
        <p:txBody>
          <a:bodyPr>
            <a:normAutofit/>
          </a:bodyPr>
          <a:lstStyle/>
          <a:p>
            <a:r>
              <a:rPr lang="en-US" sz="4400" dirty="0"/>
              <a:t>F</a:t>
            </a:r>
            <a:r>
              <a:rPr lang="en-US" sz="4400" dirty="0" smtClean="0"/>
              <a:t>. Challenges Faced by Cities…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138112" y="1524000"/>
            <a:ext cx="5257800" cy="685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1. </a:t>
            </a:r>
            <a:r>
              <a:rPr lang="en-US" sz="3200" dirty="0" smtClean="0">
                <a:solidFill>
                  <a:schemeClr val="accent6"/>
                </a:solidFill>
              </a:rPr>
              <a:t>TENEMENTS</a:t>
            </a:r>
            <a:r>
              <a:rPr lang="en-US" sz="3200" dirty="0" smtClean="0"/>
              <a:t> &amp; </a:t>
            </a:r>
            <a:r>
              <a:rPr lang="en-US" sz="3200" dirty="0" smtClean="0">
                <a:solidFill>
                  <a:srgbClr val="D5393D"/>
                </a:solidFill>
              </a:rPr>
              <a:t>GHETTOS</a:t>
            </a:r>
            <a:endParaRPr lang="en-US" sz="3200" dirty="0">
              <a:solidFill>
                <a:srgbClr val="D5393D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sz="half" idx="2"/>
          </p:nvPr>
        </p:nvSpPr>
        <p:spPr>
          <a:xfrm>
            <a:off x="5688013" y="1524000"/>
            <a:ext cx="6500812" cy="4343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2. </a:t>
            </a:r>
            <a:r>
              <a:rPr lang="en-US" sz="3200" dirty="0" smtClean="0">
                <a:solidFill>
                  <a:srgbClr val="D5393D"/>
                </a:solidFill>
              </a:rPr>
              <a:t>POLITICAL CORRUPTION</a:t>
            </a:r>
            <a:r>
              <a:rPr lang="en-US" sz="3200" dirty="0" smtClean="0"/>
              <a:t>…</a:t>
            </a:r>
            <a:r>
              <a:rPr lang="en-US" i="1" dirty="0" smtClean="0"/>
              <a:t>from Political Machines such as Tammany Hall</a:t>
            </a:r>
            <a:endParaRPr lang="en-US" sz="3200" i="1" dirty="0"/>
          </a:p>
        </p:txBody>
      </p:sp>
      <p:pic>
        <p:nvPicPr>
          <p:cNvPr id="7" name="Picture Placeholder 5" descr="800px-New_York's_New_Solar_System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3" b="-2429"/>
          <a:stretch/>
        </p:blipFill>
        <p:spPr>
          <a:xfrm>
            <a:off x="5942012" y="2514600"/>
            <a:ext cx="5715000" cy="3834070"/>
          </a:xfrm>
          <a:prstGeom prst="rect">
            <a:avLst/>
          </a:prstGeom>
        </p:spPr>
      </p:pic>
      <p:pic>
        <p:nvPicPr>
          <p:cNvPr id="2" name="Picture 1" descr="ah4_p0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2362200"/>
            <a:ext cx="5080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4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7200"/>
            <a:ext cx="12188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 smtClean="0">
                <a:solidFill>
                  <a:srgbClr val="000000"/>
                </a:solidFill>
                <a:latin typeface="Brush Script MT Italic"/>
                <a:cs typeface="Brush Script MT Italic"/>
              </a:rPr>
              <a:t>Vocabulary</a:t>
            </a:r>
            <a:r>
              <a:rPr lang="is-IS" sz="4800" smtClean="0">
                <a:solidFill>
                  <a:srgbClr val="000000"/>
                </a:solidFill>
                <a:latin typeface="Brush Script MT Italic"/>
                <a:cs typeface="Brush Script MT Italic"/>
              </a:rPr>
              <a:t>…Let’s start with some suffixes!</a:t>
            </a:r>
            <a:endParaRPr lang="en-US" sz="4800" dirty="0">
              <a:solidFill>
                <a:srgbClr val="000000"/>
              </a:solidFill>
              <a:latin typeface="Brush Script MT Italic"/>
              <a:cs typeface="Brush Script MT Ital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57400"/>
            <a:ext cx="1218882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8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“- </a:t>
            </a:r>
            <a:r>
              <a:rPr lang="en-US" sz="13800" dirty="0" err="1" smtClean="0">
                <a:solidFill>
                  <a:srgbClr val="000000"/>
                </a:solidFill>
                <a:latin typeface="American Typewriter"/>
                <a:cs typeface="American Typewriter"/>
              </a:rPr>
              <a:t>ization</a:t>
            </a:r>
            <a:r>
              <a:rPr lang="en-US" sz="138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”</a:t>
            </a:r>
            <a:endParaRPr lang="en-US" sz="138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1" y="4724400"/>
            <a:ext cx="12173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smtClean="0">
                <a:solidFill>
                  <a:schemeClr val="tx2"/>
                </a:solidFill>
                <a:latin typeface="American Typewriter"/>
                <a:cs typeface="American Typewriter"/>
              </a:rPr>
              <a:t> = the Process of Becoming </a:t>
            </a:r>
            <a:endParaRPr lang="en-US" sz="7200">
              <a:solidFill>
                <a:schemeClr val="tx2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9476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933"/>
            <a:ext cx="12188825" cy="220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smtClean="0">
                <a:solidFill>
                  <a:srgbClr val="000000"/>
                </a:solidFill>
                <a:latin typeface="American Typewriter"/>
                <a:cs typeface="American Typewriter"/>
              </a:rPr>
              <a:t>Who was being discriminated? </a:t>
            </a:r>
          </a:p>
          <a:p>
            <a:pPr algn="ctr">
              <a:lnSpc>
                <a:spcPct val="90000"/>
              </a:lnSpc>
            </a:pPr>
            <a:r>
              <a:rPr lang="en-US" sz="3200" smtClean="0">
                <a:solidFill>
                  <a:srgbClr val="FF0000"/>
                </a:solidFill>
                <a:latin typeface="American Typewriter"/>
                <a:cs typeface="American Typewriter"/>
              </a:rPr>
              <a:t>Irish &amp; Chinese Immigrants</a:t>
            </a:r>
          </a:p>
          <a:p>
            <a:pPr algn="ctr">
              <a:lnSpc>
                <a:spcPct val="90000"/>
              </a:lnSpc>
            </a:pPr>
            <a:endParaRPr lang="en-US" sz="1200">
              <a:solidFill>
                <a:srgbClr val="000000"/>
              </a:solidFill>
              <a:latin typeface="American Typewriter"/>
              <a:cs typeface="American Typewriter"/>
            </a:endParaRPr>
          </a:p>
          <a:p>
            <a:pPr algn="ctr">
              <a:lnSpc>
                <a:spcPct val="90000"/>
              </a:lnSpc>
            </a:pPr>
            <a:r>
              <a:rPr lang="en-US" sz="3600" smtClean="0">
                <a:solidFill>
                  <a:srgbClr val="000000"/>
                </a:solidFill>
                <a:latin typeface="American Typewriter"/>
                <a:cs typeface="American Typewriter"/>
              </a:rPr>
              <a:t>Who was discriminating them???</a:t>
            </a:r>
            <a:endParaRPr lang="en-US" sz="3600">
              <a:solidFill>
                <a:srgbClr val="000000"/>
              </a:solidFill>
              <a:latin typeface="American Typewriter"/>
              <a:cs typeface="American Typewriter"/>
            </a:endParaRPr>
          </a:p>
          <a:p>
            <a:pPr algn="ctr">
              <a:lnSpc>
                <a:spcPct val="90000"/>
              </a:lnSpc>
            </a:pPr>
            <a:endParaRPr lang="en-US" sz="360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670" y="1905000"/>
            <a:ext cx="1218882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800" smtClean="0">
                <a:solidFill>
                  <a:srgbClr val="000000"/>
                </a:solidFill>
                <a:latin typeface="American Typewriter"/>
                <a:cs typeface="American Typewriter"/>
              </a:rPr>
              <a:t>“Natives”</a:t>
            </a:r>
            <a:endParaRPr lang="en-US" sz="1380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733800"/>
            <a:ext cx="1217306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smtClean="0">
                <a:solidFill>
                  <a:schemeClr val="tx2"/>
                </a:solidFill>
                <a:latin typeface="American Typewriter Condensed"/>
                <a:cs typeface="American Typewriter Condensed"/>
              </a:rPr>
              <a:t> = Americans of English Decent </a:t>
            </a:r>
            <a:endParaRPr lang="en-US" sz="5400">
              <a:solidFill>
                <a:schemeClr val="tx2"/>
              </a:solidFill>
              <a:latin typeface="American Typewriter Condensed"/>
              <a:cs typeface="American Typewriter Condense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012" y="5562600"/>
            <a:ext cx="11245244" cy="1098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455863" indent="-2455863">
              <a:lnSpc>
                <a:spcPct val="90000"/>
              </a:lnSpc>
            </a:pPr>
            <a:r>
              <a:rPr lang="en-US" sz="3600" b="1" smtClean="0">
                <a:solidFill>
                  <a:schemeClr val="tx2"/>
                </a:solidFill>
                <a:latin typeface="American Typewriter Light"/>
                <a:cs typeface="American Typewriter Light"/>
              </a:rPr>
              <a:t>Nativism</a:t>
            </a:r>
            <a:r>
              <a:rPr lang="en-US" sz="3600" smtClean="0">
                <a:solidFill>
                  <a:schemeClr val="tx2"/>
                </a:solidFill>
                <a:latin typeface="American Typewriter Light"/>
                <a:cs typeface="American Typewriter Light"/>
              </a:rPr>
              <a:t> </a:t>
            </a:r>
            <a:r>
              <a:rPr lang="en-US" sz="3600" b="1" smtClean="0">
                <a:solidFill>
                  <a:schemeClr val="tx2"/>
                </a:solidFill>
                <a:latin typeface="American Typewriter Light"/>
                <a:cs typeface="American Typewriter Light"/>
              </a:rPr>
              <a:t>= a policy of favoring native inhabitants as opposed to immigrants  </a:t>
            </a:r>
            <a:endParaRPr lang="en-US" sz="3600" b="1">
              <a:solidFill>
                <a:schemeClr val="tx2"/>
              </a:solidFill>
              <a:latin typeface="American Typewriter Light"/>
              <a:cs typeface="American Typewri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76879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4812" y="457200"/>
            <a:ext cx="5715000" cy="990600"/>
          </a:xfrm>
        </p:spPr>
        <p:txBody>
          <a:bodyPr/>
          <a:lstStyle/>
          <a:p>
            <a:r>
              <a:rPr lang="en-US" sz="3200" dirty="0" smtClean="0"/>
              <a:t>A. Reasons for increase in immigration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2" y="1981200"/>
            <a:ext cx="5638800" cy="4419600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Hope for better opportunities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Desire for religious freedom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Escape from oppressive governments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Desire for adventure</a:t>
            </a:r>
          </a:p>
        </p:txBody>
      </p:sp>
      <p:pic>
        <p:nvPicPr>
          <p:cNvPr id="6" name="Picture 5" descr="494px-Brooklyn_Museum_-_Climbing_into_the_Promised_Land_Ellis_Island_-_Lewis_Wickes_Hi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838200"/>
            <a:ext cx="4343400" cy="526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209800"/>
            <a:ext cx="3886200" cy="4038600"/>
          </a:xfrm>
        </p:spPr>
        <p:txBody>
          <a:bodyPr/>
          <a:lstStyle/>
          <a:p>
            <a:r>
              <a:rPr lang="en-US" dirty="0" smtClean="0"/>
              <a:t>B. Reasons why cities grew and developed</a:t>
            </a:r>
            <a:endParaRPr lang="en-US" dirty="0"/>
          </a:p>
        </p:txBody>
      </p:sp>
      <p:pic>
        <p:nvPicPr>
          <p:cNvPr id="4" name="Content Placeholder 3" descr="NewYorkCityHesterStreet19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0" b="14490"/>
          <a:stretch>
            <a:fillRect/>
          </a:stretch>
        </p:blipFill>
        <p:spPr>
          <a:xfrm>
            <a:off x="5865812" y="609600"/>
            <a:ext cx="5638800" cy="5486400"/>
          </a:xfrm>
        </p:spPr>
      </p:pic>
    </p:spTree>
    <p:extLst>
      <p:ext uri="{BB962C8B-B14F-4D97-AF65-F5344CB8AC3E}">
        <p14:creationId xmlns:p14="http://schemas.microsoft.com/office/powerpoint/2010/main" val="140977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408612" y="1600200"/>
            <a:ext cx="6629400" cy="4488329"/>
          </a:xfrm>
        </p:spPr>
        <p:txBody>
          <a:bodyPr/>
          <a:lstStyle/>
          <a:p>
            <a:pPr marL="4572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Specialized</a:t>
            </a:r>
            <a:r>
              <a:rPr lang="en-US" dirty="0"/>
              <a:t> industries, including </a:t>
            </a:r>
            <a:r>
              <a:rPr lang="en-US" dirty="0">
                <a:solidFill>
                  <a:srgbClr val="B35406"/>
                </a:solidFill>
              </a:rPr>
              <a:t>steel</a:t>
            </a:r>
            <a:r>
              <a:rPr lang="en-US" dirty="0"/>
              <a:t> in Pittsburgh, </a:t>
            </a:r>
            <a:r>
              <a:rPr lang="en-US" dirty="0">
                <a:solidFill>
                  <a:srgbClr val="B35406"/>
                </a:solidFill>
              </a:rPr>
              <a:t>meat</a:t>
            </a:r>
            <a:r>
              <a:rPr lang="en-US" dirty="0"/>
              <a:t> packing in Chicago, and </a:t>
            </a:r>
            <a:r>
              <a:rPr lang="en-US" dirty="0">
                <a:solidFill>
                  <a:srgbClr val="B35406"/>
                </a:solidFill>
              </a:rPr>
              <a:t>automobiles</a:t>
            </a:r>
            <a:r>
              <a:rPr lang="en-US" dirty="0"/>
              <a:t> in Detroit.  </a:t>
            </a:r>
          </a:p>
          <a:p>
            <a:pPr marL="514350" indent="-514350">
              <a:buFont typeface="+mj-lt"/>
              <a:buAutoNum type="arabicPeriod"/>
            </a:pPr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B35406"/>
                </a:solidFill>
              </a:rPr>
              <a:t>Immigration</a:t>
            </a:r>
            <a:r>
              <a:rPr lang="en-US" dirty="0"/>
              <a:t> to America from other countries</a:t>
            </a:r>
          </a:p>
          <a:p>
            <a:pPr marL="514350" indent="-514350">
              <a:buFont typeface="+mj-lt"/>
              <a:buAutoNum type="arabicPeriod"/>
            </a:pPr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Movement of Americans from </a:t>
            </a:r>
            <a:r>
              <a:rPr lang="en-US" dirty="0">
                <a:solidFill>
                  <a:srgbClr val="B35406"/>
                </a:solidFill>
              </a:rPr>
              <a:t>rural</a:t>
            </a:r>
            <a:r>
              <a:rPr lang="en-US" dirty="0"/>
              <a:t> to </a:t>
            </a:r>
            <a:r>
              <a:rPr lang="en-US" dirty="0">
                <a:solidFill>
                  <a:srgbClr val="B35406"/>
                </a:solidFill>
              </a:rPr>
              <a:t>urban</a:t>
            </a:r>
            <a:r>
              <a:rPr lang="en-US" dirty="0"/>
              <a:t> areas for </a:t>
            </a:r>
            <a:r>
              <a:rPr lang="en-US" dirty="0">
                <a:solidFill>
                  <a:srgbClr val="B35406"/>
                </a:solidFill>
              </a:rPr>
              <a:t>job</a:t>
            </a:r>
            <a:r>
              <a:rPr lang="en-US" dirty="0"/>
              <a:t> opportunities. </a:t>
            </a:r>
          </a:p>
        </p:txBody>
      </p:sp>
      <p:pic>
        <p:nvPicPr>
          <p:cNvPr id="12" name="Picture 11" descr="2004006844_ac1c2e49af_o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57200"/>
            <a:ext cx="3733800" cy="5919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484812" y="457200"/>
            <a:ext cx="6251039" cy="109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B. REASONS WHY CITIES GREW &amp; </a:t>
            </a:r>
            <a:r>
              <a:rPr lang="en-US" sz="3600" dirty="0" smtClean="0"/>
              <a:t>DEVELOPED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403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-304800"/>
            <a:ext cx="11353800" cy="1325562"/>
          </a:xfrm>
        </p:spPr>
        <p:txBody>
          <a:bodyPr/>
          <a:lstStyle/>
          <a:p>
            <a:r>
              <a:rPr lang="en-US" dirty="0" smtClean="0"/>
              <a:t>C. GROWTH OF CITIES…</a:t>
            </a:r>
            <a:r>
              <a:rPr lang="en-US" i="1" dirty="0" smtClean="0"/>
              <a:t>NEGATIVE IMPACT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12812" y="1981200"/>
            <a:ext cx="10363200" cy="276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smtClean="0">
                <a:solidFill>
                  <a:schemeClr val="tx2"/>
                </a:solidFill>
              </a:rPr>
              <a:t>QUESTION: </a:t>
            </a:r>
          </a:p>
          <a:p>
            <a:pPr algn="ctr">
              <a:lnSpc>
                <a:spcPct val="90000"/>
              </a:lnSpc>
            </a:pPr>
            <a:endParaRPr lang="en-US" sz="3600" dirty="0" smtClean="0"/>
          </a:p>
          <a:p>
            <a:pPr algn="ctr">
              <a:lnSpc>
                <a:spcPct val="90000"/>
              </a:lnSpc>
            </a:pPr>
            <a:r>
              <a:rPr lang="en-US" sz="6000" dirty="0" smtClean="0">
                <a:solidFill>
                  <a:srgbClr val="D5393D"/>
                </a:solidFill>
              </a:rPr>
              <a:t>How could rapid growth of cities such as NYC be bad? </a:t>
            </a:r>
            <a:endParaRPr lang="en-US" sz="6000" dirty="0">
              <a:solidFill>
                <a:srgbClr val="D5393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7012" y="5715000"/>
            <a:ext cx="39474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Brainstorm with your pod.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4875212" y="2819400"/>
            <a:ext cx="2667000" cy="1371600"/>
          </a:xfrm>
          <a:prstGeom prst="rightArrow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Led to…</a:t>
            </a:r>
            <a:endParaRPr lang="en-US" sz="3600" i="1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17612" y="381000"/>
            <a:ext cx="4648200" cy="3029332"/>
            <a:chOff x="303212" y="228600"/>
            <a:chExt cx="4648200" cy="3029332"/>
          </a:xfrm>
        </p:grpSpPr>
        <p:sp>
          <p:nvSpPr>
            <p:cNvPr id="2" name="TextBox 1"/>
            <p:cNvSpPr txBox="1"/>
            <p:nvPr/>
          </p:nvSpPr>
          <p:spPr>
            <a:xfrm>
              <a:off x="379412" y="228600"/>
              <a:ext cx="457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 smtClean="0">
                  <a:solidFill>
                    <a:srgbClr val="000090"/>
                  </a:solidFill>
                </a:rPr>
                <a:t>Rapid Industrialization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  <p:pic>
          <p:nvPicPr>
            <p:cNvPr id="7" name="Picture 6" descr="lotsofworkers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12" y="685800"/>
              <a:ext cx="3276600" cy="257213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141412" y="3581400"/>
            <a:ext cx="4180549" cy="3048000"/>
            <a:chOff x="303212" y="3505200"/>
            <a:chExt cx="4180549" cy="3048000"/>
          </a:xfrm>
        </p:grpSpPr>
        <p:sp>
          <p:nvSpPr>
            <p:cNvPr id="3" name="TextBox 2"/>
            <p:cNvSpPr txBox="1"/>
            <p:nvPr/>
          </p:nvSpPr>
          <p:spPr>
            <a:xfrm>
              <a:off x="531812" y="3505200"/>
              <a:ext cx="39519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 smtClean="0">
                  <a:solidFill>
                    <a:srgbClr val="000090"/>
                  </a:solidFill>
                </a:rPr>
                <a:t>Rapid Urbanization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  <p:pic>
          <p:nvPicPr>
            <p:cNvPr id="8" name="Picture 7" descr="Unknown-1.jpe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12" y="4038600"/>
              <a:ext cx="3357121" cy="25146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951412" y="76200"/>
            <a:ext cx="8229600" cy="3410823"/>
            <a:chOff x="4951412" y="76200"/>
            <a:chExt cx="8229600" cy="3410823"/>
          </a:xfrm>
        </p:grpSpPr>
        <p:sp>
          <p:nvSpPr>
            <p:cNvPr id="5" name="TextBox 4"/>
            <p:cNvSpPr txBox="1"/>
            <p:nvPr/>
          </p:nvSpPr>
          <p:spPr>
            <a:xfrm>
              <a:off x="4951412" y="76200"/>
              <a:ext cx="8229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accent6"/>
                  </a:solidFill>
                </a:rPr>
                <a:t>Overcrowded Immigrant Neighborhoods 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pic>
          <p:nvPicPr>
            <p:cNvPr id="11" name="Picture 10" descr="1900_lrg_fullsiz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812" y="533400"/>
              <a:ext cx="3962400" cy="295362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999412" y="3581400"/>
            <a:ext cx="3486275" cy="3124200"/>
            <a:chOff x="7999412" y="3581400"/>
            <a:chExt cx="3486275" cy="3124200"/>
          </a:xfrm>
        </p:grpSpPr>
        <p:sp>
          <p:nvSpPr>
            <p:cNvPr id="6" name="TextBox 5"/>
            <p:cNvSpPr txBox="1"/>
            <p:nvPr/>
          </p:nvSpPr>
          <p:spPr>
            <a:xfrm>
              <a:off x="8837612" y="3581400"/>
              <a:ext cx="17886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 smtClean="0">
                  <a:solidFill>
                    <a:srgbClr val="D5393D"/>
                  </a:solidFill>
                </a:rPr>
                <a:t>Tenements</a:t>
              </a:r>
              <a:endParaRPr lang="en-US" sz="2400" dirty="0">
                <a:solidFill>
                  <a:srgbClr val="D5393D"/>
                </a:solidFill>
              </a:endParaRPr>
            </a:p>
          </p:txBody>
        </p:sp>
        <p:pic>
          <p:nvPicPr>
            <p:cNvPr id="9" name="Picture 8" descr="Two_officials_of_the_New_York_City_Tenement_House_Department_inspect_a_cluttered_basement_living_room,_ca._1900_-_NARA_-_535469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412" y="4038600"/>
              <a:ext cx="3486275" cy="26670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4612" y="28388"/>
            <a:ext cx="8396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000000"/>
                </a:solidFill>
              </a:rPr>
              <a:t>C.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152400"/>
            <a:ext cx="10744200" cy="609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Want to learn more life in the tenements?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2" y="1447800"/>
            <a:ext cx="5638800" cy="457200"/>
          </a:xfrm>
        </p:spPr>
        <p:txBody>
          <a:bodyPr/>
          <a:lstStyle/>
          <a:p>
            <a:pPr algn="ctr"/>
            <a:r>
              <a:rPr lang="en-US" dirty="0" smtClean="0"/>
              <a:t>The New York Public Library</a:t>
            </a:r>
          </a:p>
          <a:p>
            <a:pPr algn="ctr"/>
            <a:endParaRPr lang="en-US" dirty="0"/>
          </a:p>
        </p:txBody>
      </p:sp>
      <p:pic>
        <p:nvPicPr>
          <p:cNvPr id="8" name="Content Placeholder 7" descr="index.php.jpeg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74" b="-3274"/>
          <a:stretch>
            <a:fillRect/>
          </a:stretch>
        </p:blipFill>
        <p:spPr>
          <a:xfrm>
            <a:off x="836612" y="1828800"/>
            <a:ext cx="5628694" cy="4098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3612" y="990600"/>
            <a:ext cx="3886200" cy="838201"/>
          </a:xfrm>
        </p:spPr>
        <p:txBody>
          <a:bodyPr/>
          <a:lstStyle/>
          <a:p>
            <a:pPr algn="ctr"/>
            <a:r>
              <a:rPr lang="en-US" dirty="0" smtClean="0"/>
              <a:t>Tufts University: </a:t>
            </a:r>
          </a:p>
          <a:p>
            <a:pPr algn="ctr"/>
            <a:r>
              <a:rPr lang="en-US" dirty="0" smtClean="0"/>
              <a:t>Jacob Riis Collection </a:t>
            </a:r>
            <a:endParaRPr lang="en-US" dirty="0"/>
          </a:p>
        </p:txBody>
      </p:sp>
      <p:pic>
        <p:nvPicPr>
          <p:cNvPr id="10" name="Content Placeholder 9" descr="4.jpg">
            <a:hlinkClick r:id="rId4"/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" r="247"/>
          <a:stretch/>
        </p:blipFill>
        <p:spPr>
          <a:xfrm>
            <a:off x="7542212" y="1828800"/>
            <a:ext cx="3441508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51012" y="6019800"/>
            <a:ext cx="3372137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hlinkClick r:id="rId6"/>
              </a:rPr>
              <a:t>http://on.nypl.org/</a:t>
            </a:r>
            <a:r>
              <a:rPr lang="en-US" sz="2000" dirty="0" smtClean="0">
                <a:hlinkClick r:id="rId6"/>
              </a:rPr>
              <a:t>1IonjY3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456612" y="6019800"/>
            <a:ext cx="1826141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hlinkClick r:id="rId7"/>
              </a:rPr>
              <a:t>bit.ly</a:t>
            </a:r>
            <a:r>
              <a:rPr lang="en-US" sz="2000">
                <a:hlinkClick r:id="rId7"/>
              </a:rPr>
              <a:t>/1ILcEdv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5749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4212" y="381000"/>
            <a:ext cx="10971211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Five Points</a:t>
            </a:r>
            <a:r>
              <a:rPr lang="en-US" sz="3600" dirty="0" smtClean="0"/>
              <a:t>…</a:t>
            </a:r>
            <a:r>
              <a:rPr lang="en-US" sz="3600" i="1" dirty="0" smtClean="0"/>
              <a:t>NYC Tenement Neighborhood</a:t>
            </a:r>
            <a:endParaRPr lang="en-US" sz="3600" i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03212" y="1828800"/>
            <a:ext cx="4709160" cy="45720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From “The Gangs of New York” movie</a:t>
            </a:r>
            <a:endParaRPr lang="en-US" sz="1600" dirty="0"/>
          </a:p>
        </p:txBody>
      </p:sp>
      <p:pic>
        <p:nvPicPr>
          <p:cNvPr id="15" name="Content Placeholder 14" descr="Paradise_Square_n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r="4129"/>
          <a:stretch>
            <a:fillRect/>
          </a:stretch>
        </p:blipFill>
        <p:spPr>
          <a:xfrm>
            <a:off x="303212" y="2362200"/>
            <a:ext cx="5650992" cy="4114799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6170612" y="1752600"/>
            <a:ext cx="5775958" cy="53340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Primary image of the same neighborhood </a:t>
            </a:r>
            <a:endParaRPr lang="en-US" sz="1600" dirty="0"/>
          </a:p>
        </p:txBody>
      </p:sp>
      <p:pic>
        <p:nvPicPr>
          <p:cNvPr id="16" name="Content Placeholder 15" descr="400px-Five_Points_-_George_Catlin_-_182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" b="459"/>
          <a:stretch>
            <a:fillRect/>
          </a:stretch>
        </p:blipFill>
        <p:spPr>
          <a:xfrm>
            <a:off x="6170612" y="2362200"/>
            <a:ext cx="5650992" cy="4114799"/>
          </a:xfrm>
        </p:spPr>
      </p:pic>
    </p:spTree>
    <p:extLst>
      <p:ext uri="{BB962C8B-B14F-4D97-AF65-F5344CB8AC3E}">
        <p14:creationId xmlns:p14="http://schemas.microsoft.com/office/powerpoint/2010/main" val="268645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0812" y="228600"/>
            <a:ext cx="5715000" cy="609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comparison…</a:t>
            </a:r>
            <a:endParaRPr lang="en-US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12812" y="6172200"/>
            <a:ext cx="4709160" cy="457201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Fifth Avenue during 19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century</a:t>
            </a:r>
            <a:endParaRPr lang="en-US" sz="1800" dirty="0"/>
          </a:p>
        </p:txBody>
      </p:sp>
      <p:pic>
        <p:nvPicPr>
          <p:cNvPr id="17" name="Content Placeholder 16" descr="fifthavenusnday1898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" b="794"/>
          <a:stretch>
            <a:fillRect/>
          </a:stretch>
        </p:blipFill>
        <p:spPr>
          <a:xfrm>
            <a:off x="227012" y="1219200"/>
            <a:ext cx="6488177" cy="4724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 rot="5400000">
            <a:off x="10321924" y="4838701"/>
            <a:ext cx="3200401" cy="5334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Astor family home on Fifth Ave. </a:t>
            </a:r>
            <a:endParaRPr lang="en-US" sz="1400" dirty="0"/>
          </a:p>
        </p:txBody>
      </p:sp>
      <p:pic>
        <p:nvPicPr>
          <p:cNvPr id="18" name="Content Placeholder 17" descr="800px-Detroit_Photographic_Company_(0618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" b="1369"/>
          <a:stretch>
            <a:fillRect/>
          </a:stretch>
        </p:blipFill>
        <p:spPr>
          <a:xfrm>
            <a:off x="7008812" y="3473390"/>
            <a:ext cx="4648200" cy="3384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8" descr="800px-Cornelius_Vanderbilt_II_Hous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" r="-91"/>
          <a:stretch/>
        </p:blipFill>
        <p:spPr>
          <a:xfrm>
            <a:off x="7008812" y="23906"/>
            <a:ext cx="4572000" cy="3330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 rot="5400000">
            <a:off x="10834502" y="1508310"/>
            <a:ext cx="2087243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VANDERBILT MANSION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24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migration Presentation 2013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CDB7D7-727B-44D4-8100-B4DA40A1A1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Immigration Presentation 2013.potx</Template>
  <TotalTime>0</TotalTime>
  <Words>344</Words>
  <Application>Microsoft Macintosh PowerPoint</Application>
  <PresentationFormat>Custom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American Typewriter</vt:lpstr>
      <vt:lpstr>American Typewriter Condensed</vt:lpstr>
      <vt:lpstr>American Typewriter Light</vt:lpstr>
      <vt:lpstr>Brush Script MT Italic</vt:lpstr>
      <vt:lpstr>Century Gothic</vt:lpstr>
      <vt:lpstr>Arial</vt:lpstr>
      <vt:lpstr>Immigration Presentation 2013</vt:lpstr>
      <vt:lpstr>Immigration  &amp; the growth of Cities</vt:lpstr>
      <vt:lpstr>A. Reasons for increase in immigration</vt:lpstr>
      <vt:lpstr>B. Reasons why cities grew and developed</vt:lpstr>
      <vt:lpstr>PowerPoint Presentation</vt:lpstr>
      <vt:lpstr>C. GROWTH OF CITIES…NEGATIVE IMPACT</vt:lpstr>
      <vt:lpstr>PowerPoint Presentation</vt:lpstr>
      <vt:lpstr>Want to learn more life in the tenements? </vt:lpstr>
      <vt:lpstr>Five Points…NYC Tenement Neighborhood</vt:lpstr>
      <vt:lpstr>In comparison…</vt:lpstr>
      <vt:lpstr>D. Efforts to solve the immigration problem </vt:lpstr>
      <vt:lpstr>PowerPoint Presentation</vt:lpstr>
      <vt:lpstr>PowerPoint Presentation</vt:lpstr>
      <vt:lpstr>Political Machines…Tammany Hall</vt:lpstr>
      <vt:lpstr>Political Machines…Tammany Hall</vt:lpstr>
      <vt:lpstr>E. Discrimination Against Immigrants</vt:lpstr>
      <vt:lpstr>E. Discrimination Against Immigrants</vt:lpstr>
      <vt:lpstr>F. Challenges Faced by Cities…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2019-08-12T04:27:39Z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