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9" r:id="rId2"/>
    <p:sldId id="263" r:id="rId3"/>
    <p:sldId id="265" r:id="rId4"/>
    <p:sldId id="270" r:id="rId5"/>
    <p:sldId id="271" r:id="rId6"/>
    <p:sldId id="272" r:id="rId7"/>
    <p:sldId id="273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27" autoAdjust="0"/>
  </p:normalViewPr>
  <p:slideViewPr>
    <p:cSldViewPr snapToGrid="0">
      <p:cViewPr varScale="1">
        <p:scale>
          <a:sx n="70" d="100"/>
          <a:sy n="70" d="100"/>
        </p:scale>
        <p:origin x="-1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3EA21-110C-1244-A20E-241B8757B7DD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D7111-1ACB-F044-97DA-7C78A07F47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4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Q: What do these </a:t>
            </a:r>
            <a:r>
              <a:rPr lang="en-US" sz="1200" b="1" u="sng" dirty="0" smtClean="0">
                <a:solidFill>
                  <a:srgbClr val="3366FF"/>
                </a:solidFill>
                <a:latin typeface="Times"/>
                <a:cs typeface="Times"/>
              </a:rPr>
              <a:t>Business Organizations</a:t>
            </a:r>
            <a:r>
              <a:rPr lang="en-US" sz="1200" b="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 all have in common?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baseline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A: They limit competition and keep all of the wealth and resources in the hands of a small few. </a:t>
            </a:r>
            <a:endParaRPr lang="en-US" sz="1200" b="1" u="sng" dirty="0" smtClean="0">
              <a:solidFill>
                <a:srgbClr val="3366FF"/>
              </a:solidFill>
              <a:latin typeface="Times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D7111-1ACB-F044-97DA-7C78A07F47E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362F88-4ED1-4B4F-91F7-780351734068}" type="datetimeFigureOut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340822-A8FB-BA4E-A448-631495D4A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69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CC00"/>
                </a:solidFill>
                <a:latin typeface="Harrington" pitchFamily="82" charset="0"/>
                <a:cs typeface="Arial" pitchFamily="34" charset="0"/>
              </a:rPr>
              <a:t>Captains of Industry</a:t>
            </a:r>
            <a:r>
              <a:rPr lang="en-US" sz="3600" b="1" dirty="0" smtClean="0">
                <a:solidFill>
                  <a:srgbClr val="00CC00"/>
                </a:solidFill>
                <a:latin typeface="Harrington" pitchFamily="82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or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Lucida Blackletter"/>
                <a:cs typeface="Lucida Blackletter"/>
              </a:rPr>
              <a:t>Robber Barons?</a:t>
            </a:r>
            <a:r>
              <a:rPr lang="en-US" sz="4400" b="1" dirty="0" smtClean="0">
                <a:solidFill>
                  <a:srgbClr val="FF0000"/>
                </a:solidFill>
                <a:latin typeface="Lucida Blackletter"/>
                <a:cs typeface="Lucida Blackletter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Lucida Blackletter"/>
                <a:cs typeface="Lucida Blackletter"/>
              </a:rPr>
            </a:br>
            <a:endParaRPr lang="en-US" sz="4000" dirty="0">
              <a:latin typeface="Lucida Blackletter"/>
              <a:cs typeface="Lucida Blackletter"/>
            </a:endParaRPr>
          </a:p>
        </p:txBody>
      </p:sp>
      <p:pic>
        <p:nvPicPr>
          <p:cNvPr id="8" name="Picture 7" descr="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160"/>
            <a:ext cx="9144000" cy="595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Gilded Age</a:t>
            </a:r>
            <a:b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1870 - 1900</a:t>
            </a:r>
            <a:endParaRPr lang="en-US" sz="54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62138"/>
            <a:ext cx="9144000" cy="4995862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An era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of economic growth, industrial expansion,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unstable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politics and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high immigration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Marked by advances in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technology, transportation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communications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few individuals became wealthy while many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Americans lived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in poverty and were overtaken by the corporate world.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39568"/>
            <a:ext cx="9144000" cy="997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Refers to Darwin’s theory  that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“only the strong survive”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Used by Big Business men to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justify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what they did.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4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Social Darwinism:</a:t>
            </a:r>
            <a:endParaRPr lang="en-US" sz="4000" dirty="0"/>
          </a:p>
        </p:txBody>
      </p:sp>
      <p:pic>
        <p:nvPicPr>
          <p:cNvPr id="8" name="Picture 7" descr="404d95ac64cafe11261c1d8fb545df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32" y="1781309"/>
            <a:ext cx="7447936" cy="479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37419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Lassiez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-faire Policies: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5168"/>
            <a:ext cx="8819535" cy="968664"/>
          </a:xfrm>
        </p:spPr>
        <p:txBody>
          <a:bodyPr>
            <a:normAutofit/>
          </a:bodyPr>
          <a:lstStyle/>
          <a:p>
            <a:pPr marL="117475" indent="-5715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Government’s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“hands off”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 of business practices &amp; people -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government regulations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6" name="Picture 5" descr="us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7" y="1634472"/>
            <a:ext cx="7433187" cy="4840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Capitalism: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5831"/>
            <a:ext cx="430784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economic system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which industries are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privately owned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the prices, production, and distribution of goods are determined by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competition on a free market.</a:t>
            </a:r>
            <a:endParaRPr lang="en-US" dirty="0"/>
          </a:p>
        </p:txBody>
      </p:sp>
      <p:pic>
        <p:nvPicPr>
          <p:cNvPr id="8" name="Picture 7" descr="john-maynard-keynes-economist-quote-capitalism-is-the-astounding.jpg"/>
          <p:cNvPicPr>
            <a:picLocks noChangeAspect="1"/>
          </p:cNvPicPr>
          <p:nvPr/>
        </p:nvPicPr>
        <p:blipFill>
          <a:blip r:embed="rId2"/>
          <a:srcRect b="16106"/>
          <a:stretch>
            <a:fillRect/>
          </a:stretch>
        </p:blipFill>
        <p:spPr>
          <a:xfrm>
            <a:off x="4734231" y="1960029"/>
            <a:ext cx="4023687" cy="4219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678129" y="5633883"/>
            <a:ext cx="3097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Arial Narrow" pitchFamily="34" charset="0"/>
              </a:rPr>
              <a:t>John M. Keynes – British Economist</a:t>
            </a:r>
            <a:endParaRPr lang="en-US" sz="12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8" y="214441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Trust: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9373"/>
            <a:ext cx="3185651" cy="29885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alliance of companies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run by a board of trustees, that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as one company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US" sz="2800" dirty="0"/>
          </a:p>
        </p:txBody>
      </p:sp>
      <p:pic>
        <p:nvPicPr>
          <p:cNvPr id="4" name="Picture 3" descr="102088l.jpg"/>
          <p:cNvPicPr>
            <a:picLocks noChangeAspect="1"/>
          </p:cNvPicPr>
          <p:nvPr/>
        </p:nvPicPr>
        <p:blipFill>
          <a:blip r:embed="rId2"/>
          <a:srcRect l="1327" t="2922" r="-974" b="7313"/>
          <a:stretch>
            <a:fillRect/>
          </a:stretch>
        </p:blipFill>
        <p:spPr>
          <a:xfrm>
            <a:off x="3111910" y="870154"/>
            <a:ext cx="6032090" cy="579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6" y="176981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Monopoly: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2689590"/>
            <a:ext cx="3952567" cy="254608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situation in which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company has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eliminated its competition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controls the market.</a:t>
            </a:r>
          </a:p>
          <a:p>
            <a:endParaRPr lang="en-US" dirty="0"/>
          </a:p>
        </p:txBody>
      </p:sp>
      <p:pic>
        <p:nvPicPr>
          <p:cNvPr id="6" name="Picture 5" descr="c4692a57c99177a38d9133ce4b5f3cab.jpg"/>
          <p:cNvPicPr>
            <a:picLocks noChangeAspect="1"/>
          </p:cNvPicPr>
          <p:nvPr/>
        </p:nvPicPr>
        <p:blipFill>
          <a:blip r:embed="rId2"/>
          <a:srcRect b="3101"/>
          <a:stretch>
            <a:fillRect/>
          </a:stretch>
        </p:blipFill>
        <p:spPr>
          <a:xfrm>
            <a:off x="4525514" y="442452"/>
            <a:ext cx="4511095" cy="6209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592256"/>
            <a:ext cx="4040188" cy="715355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Agency FB" pitchFamily="34" charset="0"/>
                <a:cs typeface="Times"/>
              </a:rPr>
              <a:t>Captain of </a:t>
            </a:r>
            <a:r>
              <a:rPr lang="en-US" sz="2800" dirty="0" smtClean="0">
                <a:solidFill>
                  <a:srgbClr val="0000FF"/>
                </a:solidFill>
                <a:latin typeface="Agency FB" pitchFamily="34" charset="0"/>
                <a:cs typeface="Times"/>
              </a:rPr>
              <a:t>Industry  </a:t>
            </a:r>
            <a:endParaRPr lang="en-US" sz="2800" dirty="0">
              <a:solidFill>
                <a:srgbClr val="0000FF"/>
              </a:solidFill>
              <a:latin typeface="Agency FB" pitchFamily="34" charset="0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174876"/>
            <a:ext cx="4336026" cy="4683124"/>
          </a:xfrm>
        </p:spPr>
        <p:txBody>
          <a:bodyPr>
            <a:normAutofit/>
          </a:bodyPr>
          <a:lstStyle/>
          <a:p>
            <a:pPr marL="346075" indent="-346075">
              <a:buNone/>
            </a:pPr>
            <a:endParaRPr lang="en-US" sz="1000" dirty="0" smtClean="0">
              <a:latin typeface="Arial Narrow" pitchFamily="34" charset="0"/>
              <a:cs typeface="Times"/>
            </a:endParaRPr>
          </a:p>
          <a:p>
            <a:pPr marL="457200" indent="-339725"/>
            <a:r>
              <a:rPr lang="en-US" dirty="0" smtClean="0">
                <a:latin typeface="Arial Narrow" pitchFamily="34" charset="0"/>
                <a:cs typeface="Times"/>
              </a:rPr>
              <a:t>Increases </a:t>
            </a:r>
            <a:r>
              <a:rPr lang="en-US" dirty="0">
                <a:latin typeface="Arial Narrow" pitchFamily="34" charset="0"/>
                <a:cs typeface="Times"/>
              </a:rPr>
              <a:t>availability of </a:t>
            </a:r>
            <a:r>
              <a:rPr lang="en-US" dirty="0" smtClean="0">
                <a:latin typeface="Arial Narrow" pitchFamily="34" charset="0"/>
                <a:cs typeface="Times"/>
              </a:rPr>
              <a:t>goods by </a:t>
            </a:r>
            <a:r>
              <a:rPr lang="en-US" dirty="0">
                <a:latin typeface="Arial Narrow" pitchFamily="34" charset="0"/>
                <a:cs typeface="Times"/>
              </a:rPr>
              <a:t>building factories</a:t>
            </a:r>
            <a:r>
              <a:rPr lang="en-US" dirty="0" smtClean="0">
                <a:latin typeface="Arial Narrow" pitchFamily="34" charset="0"/>
                <a:cs typeface="Times"/>
              </a:rPr>
              <a:t> </a:t>
            </a:r>
          </a:p>
          <a:p>
            <a:pPr marL="457200" indent="-339725"/>
            <a:endParaRPr lang="en-US" sz="1600" dirty="0" smtClean="0">
              <a:latin typeface="Arial Narrow" pitchFamily="34" charset="0"/>
              <a:cs typeface="Times"/>
            </a:endParaRPr>
          </a:p>
          <a:p>
            <a:pPr marL="457200" indent="-339725"/>
            <a:r>
              <a:rPr lang="en-US" dirty="0" smtClean="0">
                <a:latin typeface="Arial Narrow" pitchFamily="34" charset="0"/>
                <a:cs typeface="Times"/>
              </a:rPr>
              <a:t>Raises </a:t>
            </a:r>
            <a:r>
              <a:rPr lang="en-US" dirty="0">
                <a:latin typeface="Arial Narrow" pitchFamily="34" charset="0"/>
                <a:cs typeface="Times"/>
              </a:rPr>
              <a:t>productivity</a:t>
            </a:r>
            <a:r>
              <a:rPr lang="en-US" dirty="0" smtClean="0">
                <a:latin typeface="Arial Narrow" pitchFamily="34" charset="0"/>
                <a:cs typeface="Times"/>
              </a:rPr>
              <a:t> </a:t>
            </a:r>
          </a:p>
          <a:p>
            <a:pPr marL="457200" indent="-339725"/>
            <a:endParaRPr lang="en-US" sz="1600" dirty="0" smtClean="0">
              <a:latin typeface="Arial Narrow" pitchFamily="34" charset="0"/>
              <a:cs typeface="Times"/>
            </a:endParaRPr>
          </a:p>
          <a:p>
            <a:pPr marL="457200" indent="-339725"/>
            <a:r>
              <a:rPr lang="en-US" dirty="0" smtClean="0">
                <a:latin typeface="Arial Narrow" pitchFamily="34" charset="0"/>
                <a:cs typeface="Times"/>
              </a:rPr>
              <a:t>Expands </a:t>
            </a:r>
            <a:r>
              <a:rPr lang="en-US" dirty="0">
                <a:latin typeface="Arial Narrow" pitchFamily="34" charset="0"/>
                <a:cs typeface="Times"/>
              </a:rPr>
              <a:t>markets</a:t>
            </a:r>
            <a:r>
              <a:rPr lang="en-US" dirty="0" smtClean="0">
                <a:latin typeface="Arial Narrow" pitchFamily="34" charset="0"/>
                <a:cs typeface="Times"/>
              </a:rPr>
              <a:t> </a:t>
            </a:r>
          </a:p>
          <a:p>
            <a:pPr marL="457200" indent="-339725"/>
            <a:endParaRPr lang="en-US" sz="1600" dirty="0" smtClean="0">
              <a:latin typeface="Arial Narrow" pitchFamily="34" charset="0"/>
              <a:cs typeface="Times"/>
            </a:endParaRPr>
          </a:p>
          <a:p>
            <a:pPr marL="457200" indent="-339725"/>
            <a:r>
              <a:rPr lang="en-US" dirty="0" smtClean="0">
                <a:latin typeface="Arial Narrow" pitchFamily="34" charset="0"/>
                <a:cs typeface="Times"/>
              </a:rPr>
              <a:t>Creates </a:t>
            </a:r>
            <a:r>
              <a:rPr lang="en-US" dirty="0">
                <a:latin typeface="Arial Narrow" pitchFamily="34" charset="0"/>
                <a:cs typeface="Times"/>
              </a:rPr>
              <a:t>more jobs</a:t>
            </a:r>
            <a:r>
              <a:rPr lang="en-US" dirty="0" smtClean="0">
                <a:latin typeface="Arial Narrow" pitchFamily="34" charset="0"/>
                <a:cs typeface="Times"/>
              </a:rPr>
              <a:t> </a:t>
            </a:r>
          </a:p>
          <a:p>
            <a:pPr marL="457200" indent="-339725"/>
            <a:endParaRPr lang="en-US" sz="1600" dirty="0" smtClean="0">
              <a:latin typeface="Arial Narrow" pitchFamily="34" charset="0"/>
              <a:cs typeface="Times"/>
            </a:endParaRPr>
          </a:p>
          <a:p>
            <a:pPr marL="457200" indent="-339725"/>
            <a:r>
              <a:rPr lang="en-US" dirty="0" smtClean="0">
                <a:latin typeface="Arial Narrow" pitchFamily="34" charset="0"/>
                <a:cs typeface="Times"/>
              </a:rPr>
              <a:t>Funds </a:t>
            </a:r>
            <a:r>
              <a:rPr lang="en-US" dirty="0">
                <a:latin typeface="Arial Narrow" pitchFamily="34" charset="0"/>
                <a:cs typeface="Times"/>
              </a:rPr>
              <a:t>many of the </a:t>
            </a:r>
            <a:r>
              <a:rPr lang="en-US" dirty="0" smtClean="0">
                <a:latin typeface="Arial Narrow" pitchFamily="34" charset="0"/>
                <a:cs typeface="Times"/>
              </a:rPr>
              <a:t>nation’s public institutions and practices philanthropy </a:t>
            </a:r>
            <a:r>
              <a:rPr lang="en-US" sz="1200" i="1" dirty="0">
                <a:latin typeface="Arial Narrow" pitchFamily="34" charset="0"/>
                <a:cs typeface="Times"/>
              </a:rPr>
              <a:t>(giving generously to charitable causes) </a:t>
            </a:r>
            <a:endParaRPr lang="en-US" i="1" dirty="0" smtClean="0">
              <a:latin typeface="Arial Narrow" pitchFamily="34" charset="0"/>
              <a:cs typeface="Times"/>
            </a:endParaRPr>
          </a:p>
          <a:p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5527" y="1592256"/>
            <a:ext cx="4041775" cy="71535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gency FB" pitchFamily="34" charset="0"/>
                <a:cs typeface="Times"/>
              </a:rPr>
              <a:t>  Robber </a:t>
            </a:r>
            <a:r>
              <a:rPr lang="en-US" sz="2800" dirty="0">
                <a:solidFill>
                  <a:srgbClr val="FF0000"/>
                </a:solidFill>
                <a:latin typeface="Agency FB" pitchFamily="34" charset="0"/>
                <a:cs typeface="Times"/>
              </a:rPr>
              <a:t>Baron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53296" y="2410851"/>
            <a:ext cx="4690704" cy="468312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Narrow" pitchFamily="34" charset="0"/>
                <a:cs typeface="Times"/>
              </a:rPr>
              <a:t>Drains </a:t>
            </a:r>
            <a:r>
              <a:rPr lang="en-US" dirty="0">
                <a:latin typeface="Arial Narrow" pitchFamily="34" charset="0"/>
                <a:cs typeface="Times"/>
              </a:rPr>
              <a:t>the country of its natural </a:t>
            </a:r>
            <a:r>
              <a:rPr lang="en-US" dirty="0" smtClean="0">
                <a:latin typeface="Arial Narrow" pitchFamily="34" charset="0"/>
                <a:cs typeface="Times"/>
              </a:rPr>
              <a:t>resources.</a:t>
            </a:r>
          </a:p>
          <a:p>
            <a:pPr>
              <a:buNone/>
            </a:pPr>
            <a:endParaRPr lang="en-US" sz="1400" dirty="0" smtClean="0">
              <a:latin typeface="Arial Narrow" pitchFamily="34" charset="0"/>
              <a:cs typeface="Times"/>
            </a:endParaRPr>
          </a:p>
          <a:p>
            <a:r>
              <a:rPr lang="en-US" dirty="0" smtClean="0">
                <a:latin typeface="Arial Narrow" pitchFamily="34" charset="0"/>
                <a:cs typeface="Times"/>
              </a:rPr>
              <a:t>Corrupts </a:t>
            </a:r>
            <a:r>
              <a:rPr lang="en-US" dirty="0">
                <a:latin typeface="Arial Narrow" pitchFamily="34" charset="0"/>
                <a:cs typeface="Times"/>
              </a:rPr>
              <a:t>public officials to interpret laws in their </a:t>
            </a:r>
            <a:r>
              <a:rPr lang="en-US" dirty="0" smtClean="0">
                <a:latin typeface="Arial Narrow" pitchFamily="34" charset="0"/>
                <a:cs typeface="Times"/>
              </a:rPr>
              <a:t>favor.</a:t>
            </a:r>
          </a:p>
          <a:p>
            <a:pPr>
              <a:buNone/>
            </a:pPr>
            <a:endParaRPr lang="en-US" sz="1600" dirty="0" smtClean="0">
              <a:latin typeface="Arial Narrow" pitchFamily="34" charset="0"/>
              <a:cs typeface="Times"/>
            </a:endParaRPr>
          </a:p>
          <a:p>
            <a:r>
              <a:rPr lang="en-US" dirty="0" smtClean="0">
                <a:latin typeface="Arial Narrow" pitchFamily="34" charset="0"/>
                <a:cs typeface="Times"/>
              </a:rPr>
              <a:t>Drives </a:t>
            </a:r>
            <a:r>
              <a:rPr lang="en-US" dirty="0">
                <a:latin typeface="Arial Narrow" pitchFamily="34" charset="0"/>
                <a:cs typeface="Times"/>
              </a:rPr>
              <a:t>competitors to ruin</a:t>
            </a:r>
            <a:r>
              <a:rPr lang="en-US" dirty="0" smtClean="0">
                <a:latin typeface="Arial Narrow" pitchFamily="34" charset="0"/>
                <a:cs typeface="Times"/>
              </a:rPr>
              <a:t> </a:t>
            </a:r>
          </a:p>
          <a:p>
            <a:pPr>
              <a:buNone/>
            </a:pPr>
            <a:endParaRPr lang="en-US" sz="1400" dirty="0" smtClean="0">
              <a:latin typeface="Arial Narrow" pitchFamily="34" charset="0"/>
              <a:cs typeface="Times"/>
            </a:endParaRPr>
          </a:p>
          <a:p>
            <a:r>
              <a:rPr lang="en-US" dirty="0" smtClean="0">
                <a:latin typeface="Arial Narrow" pitchFamily="34" charset="0"/>
                <a:cs typeface="Times"/>
              </a:rPr>
              <a:t>Pays </a:t>
            </a:r>
            <a:r>
              <a:rPr lang="en-US" dirty="0">
                <a:latin typeface="Arial Narrow" pitchFamily="34" charset="0"/>
                <a:cs typeface="Times"/>
              </a:rPr>
              <a:t>poor wages</a:t>
            </a:r>
            <a:r>
              <a:rPr lang="en-US" dirty="0" smtClean="0">
                <a:latin typeface="Arial Narrow" pitchFamily="34" charset="0"/>
                <a:cs typeface="Times"/>
              </a:rPr>
              <a:t> </a:t>
            </a:r>
          </a:p>
          <a:p>
            <a:pPr>
              <a:buNone/>
            </a:pPr>
            <a:endParaRPr lang="en-US" sz="1400" dirty="0" smtClean="0">
              <a:latin typeface="Arial Narrow" pitchFamily="34" charset="0"/>
              <a:cs typeface="Times"/>
            </a:endParaRPr>
          </a:p>
          <a:p>
            <a:r>
              <a:rPr lang="en-US" dirty="0" smtClean="0">
                <a:latin typeface="Arial Narrow" pitchFamily="34" charset="0"/>
                <a:cs typeface="Times"/>
              </a:rPr>
              <a:t>Forces </a:t>
            </a:r>
            <a:r>
              <a:rPr lang="en-US" dirty="0">
                <a:latin typeface="Arial Narrow" pitchFamily="34" charset="0"/>
                <a:cs typeface="Times"/>
              </a:rPr>
              <a:t>workers to toil under dangerous and unhealthy conditions </a:t>
            </a:r>
            <a:endParaRPr lang="en-US" dirty="0" smtClean="0">
              <a:latin typeface="Arial Narrow" pitchFamily="34" charset="0"/>
              <a:cs typeface="Times"/>
            </a:endParaRPr>
          </a:p>
          <a:p>
            <a:endParaRPr lang="en-US" dirty="0">
              <a:latin typeface="Agency FB" pitchFamily="34" charset="0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199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Harrington" pitchFamily="82" charset="0"/>
                <a:cs typeface="Arial" pitchFamily="34" charset="0"/>
              </a:rPr>
              <a:t>Captains of Industry</a:t>
            </a:r>
            <a:r>
              <a:rPr lang="en-US" sz="3200" b="1" dirty="0" smtClean="0">
                <a:solidFill>
                  <a:srgbClr val="00B0F0"/>
                </a:solidFill>
                <a:latin typeface="Harrington" pitchFamily="82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vs.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howcard Gothic" pitchFamily="82" charset="0"/>
                <a:cs typeface="Arial" pitchFamily="34" charset="0"/>
              </a:rPr>
              <a:t>Robber Barons?</a:t>
            </a:r>
            <a:r>
              <a:rPr lang="en-US" sz="4000" b="1" dirty="0" smtClean="0">
                <a:solidFill>
                  <a:srgbClr val="FF0000"/>
                </a:solidFill>
                <a:latin typeface="Showcard Gothic" pitchFamily="82" charset="0"/>
                <a:cs typeface="Times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Showcard Gothic" pitchFamily="82" charset="0"/>
                <a:cs typeface="Times"/>
              </a:rPr>
            </a:br>
            <a:endParaRPr lang="en-US" sz="3600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6105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"/>
                <a:cs typeface="Times"/>
              </a:rPr>
              <a:t>Big Business Industrialists </a:t>
            </a:r>
            <a:endParaRPr lang="en-US" sz="5400" dirty="0">
              <a:latin typeface="Times"/>
              <a:cs typeface="Time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0653"/>
            <a:ext cx="9144000" cy="576734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solidFill>
                <a:srgbClr val="FF0000"/>
              </a:solidFill>
              <a:latin typeface="Arial Narrow" pitchFamily="34" charset="0"/>
              <a:cs typeface="Times"/>
            </a:endParaRPr>
          </a:p>
          <a:p>
            <a:endParaRPr lang="en-US" sz="1800" b="1" dirty="0" smtClean="0">
              <a:solidFill>
                <a:srgbClr val="FF0000"/>
              </a:solidFill>
              <a:latin typeface="Arial Narrow" pitchFamily="34" charset="0"/>
              <a:cs typeface="Times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Henry Ford – </a:t>
            </a:r>
            <a:r>
              <a:rPr lang="en-US" sz="1800" b="1" i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Transportation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  <a:cs typeface="Times"/>
              </a:rPr>
              <a:t>	</a:t>
            </a:r>
            <a:r>
              <a:rPr lang="en-US" sz="1800" b="1" dirty="0" smtClean="0">
                <a:latin typeface="Arial Narrow" pitchFamily="34" charset="0"/>
                <a:cs typeface="Times"/>
              </a:rPr>
              <a:t>Net worth:</a:t>
            </a:r>
            <a:r>
              <a:rPr lang="en-US" sz="1800" dirty="0" smtClean="0">
                <a:latin typeface="Arial Narrow" pitchFamily="34" charset="0"/>
                <a:cs typeface="Times"/>
              </a:rPr>
              <a:t> $199 billion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  <a:cs typeface="Times"/>
              </a:rPr>
              <a:t>	</a:t>
            </a:r>
            <a:r>
              <a:rPr lang="en-US" sz="1800" b="1" dirty="0" smtClean="0">
                <a:latin typeface="Arial Narrow" pitchFamily="34" charset="0"/>
                <a:cs typeface="Times"/>
              </a:rPr>
              <a:t>Business: </a:t>
            </a:r>
            <a:r>
              <a:rPr lang="en-US" sz="1800" dirty="0" smtClean="0">
                <a:latin typeface="Arial Narrow" pitchFamily="34" charset="0"/>
                <a:cs typeface="Times"/>
              </a:rPr>
              <a:t>Ford Motor </a:t>
            </a:r>
            <a:r>
              <a:rPr lang="en-US" sz="1400" dirty="0" smtClean="0">
                <a:latin typeface="Arial Narrow" pitchFamily="34" charset="0"/>
                <a:cs typeface="Times"/>
              </a:rPr>
              <a:t>Company</a:t>
            </a:r>
            <a:r>
              <a:rPr lang="en-US" sz="1400" i="1" dirty="0" smtClean="0">
                <a:latin typeface="Arial Narrow" pitchFamily="34" charset="0"/>
                <a:cs typeface="Times"/>
              </a:rPr>
              <a:t> (Ford is the second-largest U.S.-based automaker and the fifth-largest in the world).</a:t>
            </a:r>
          </a:p>
          <a:p>
            <a:pPr>
              <a:buNone/>
            </a:pPr>
            <a:endParaRPr lang="en-US" sz="1200" i="1" dirty="0" smtClean="0">
              <a:latin typeface="Arial Narrow" pitchFamily="34" charset="0"/>
              <a:cs typeface="Times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John D. Rockefeller – </a:t>
            </a:r>
            <a:r>
              <a:rPr lang="en-US" sz="1800" b="1" i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Oil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 </a:t>
            </a:r>
            <a:r>
              <a:rPr lang="en-US" sz="1800" dirty="0" smtClean="0">
                <a:latin typeface="Arial Narrow" pitchFamily="34" charset="0"/>
                <a:cs typeface="Times"/>
              </a:rPr>
              <a:t/>
            </a:r>
            <a:br>
              <a:rPr lang="en-US" sz="1800" dirty="0" smtClean="0">
                <a:latin typeface="Arial Narrow" pitchFamily="34" charset="0"/>
                <a:cs typeface="Times"/>
              </a:rPr>
            </a:br>
            <a:r>
              <a:rPr lang="en-US" sz="1600" b="1" dirty="0" smtClean="0">
                <a:latin typeface="Arial Narrow" pitchFamily="34" charset="0"/>
                <a:cs typeface="Times"/>
              </a:rPr>
              <a:t>Net worth: </a:t>
            </a:r>
            <a:r>
              <a:rPr lang="en-US" sz="1600" dirty="0" smtClean="0">
                <a:latin typeface="Arial Narrow" pitchFamily="34" charset="0"/>
                <a:cs typeface="Times"/>
              </a:rPr>
              <a:t>$340 billion</a:t>
            </a:r>
          </a:p>
          <a:p>
            <a:pPr>
              <a:buNone/>
            </a:pPr>
            <a:r>
              <a:rPr lang="en-US" sz="1600" b="1" dirty="0" smtClean="0">
                <a:latin typeface="Arial Narrow" pitchFamily="34" charset="0"/>
                <a:cs typeface="Times"/>
              </a:rPr>
              <a:t>	Business: </a:t>
            </a:r>
            <a:r>
              <a:rPr lang="en-US" sz="1600" dirty="0" smtClean="0">
                <a:latin typeface="Arial Narrow" pitchFamily="34" charset="0"/>
                <a:cs typeface="Times"/>
              </a:rPr>
              <a:t>Standard Oil (at its peak, controlled 90% of all oil companies) </a:t>
            </a:r>
          </a:p>
          <a:p>
            <a:pPr>
              <a:buNone/>
            </a:pPr>
            <a:endParaRPr lang="en-US" sz="1200" b="1" dirty="0" smtClean="0">
              <a:solidFill>
                <a:srgbClr val="FF0000"/>
              </a:solidFill>
              <a:latin typeface="Arial Narrow" pitchFamily="34" charset="0"/>
              <a:cs typeface="Times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Andrew Carnegie – </a:t>
            </a:r>
            <a:r>
              <a:rPr lang="en-US" sz="1800" b="1" i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Steel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  <a:cs typeface="Times"/>
              </a:rPr>
              <a:t>	</a:t>
            </a:r>
            <a:r>
              <a:rPr lang="en-US" sz="1600" b="1" dirty="0" smtClean="0">
                <a:latin typeface="Arial Narrow" pitchFamily="34" charset="0"/>
                <a:cs typeface="Times"/>
              </a:rPr>
              <a:t>Net worth: </a:t>
            </a:r>
            <a:r>
              <a:rPr lang="en-US" sz="1600" dirty="0" smtClean="0">
                <a:latin typeface="Arial Narrow" pitchFamily="34" charset="0"/>
                <a:cs typeface="Times"/>
              </a:rPr>
              <a:t>$310 billion</a:t>
            </a:r>
          </a:p>
          <a:p>
            <a:pPr>
              <a:buNone/>
            </a:pPr>
            <a:r>
              <a:rPr lang="en-US" sz="1600" b="1" dirty="0" smtClean="0">
                <a:latin typeface="Arial Narrow" pitchFamily="34" charset="0"/>
                <a:cs typeface="Times"/>
              </a:rPr>
              <a:t>	Business: </a:t>
            </a:r>
            <a:r>
              <a:rPr lang="en-US" sz="1600" dirty="0" smtClean="0">
                <a:latin typeface="Arial Narrow" pitchFamily="34" charset="0"/>
                <a:cs typeface="Times"/>
              </a:rPr>
              <a:t>Carnegie Steel Company </a:t>
            </a:r>
            <a:r>
              <a:rPr lang="en-US" sz="1400" i="1" dirty="0" smtClean="0">
                <a:latin typeface="Arial Narrow" pitchFamily="34" charset="0"/>
                <a:cs typeface="Times"/>
              </a:rPr>
              <a:t>(controlled raw materials, manufacturing, storage, and distribution for steel).</a:t>
            </a:r>
          </a:p>
          <a:p>
            <a:pPr>
              <a:buNone/>
            </a:pPr>
            <a:endParaRPr lang="en-US" sz="1200" i="1" dirty="0" smtClean="0">
              <a:latin typeface="Arial Narrow" pitchFamily="34" charset="0"/>
              <a:cs typeface="Times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Cornelius Vanderbilt – </a:t>
            </a:r>
            <a:r>
              <a:rPr lang="en-US" sz="1800" b="1" i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Transportation</a:t>
            </a:r>
          </a:p>
          <a:p>
            <a:pPr>
              <a:buNone/>
            </a:pPr>
            <a:r>
              <a:rPr lang="en-US" sz="1800" b="1" dirty="0" smtClean="0">
                <a:latin typeface="Arial Narrow" pitchFamily="34" charset="0"/>
                <a:cs typeface="Times"/>
              </a:rPr>
              <a:t>	</a:t>
            </a:r>
            <a:r>
              <a:rPr lang="en-US" sz="1600" b="1" dirty="0" smtClean="0">
                <a:latin typeface="Arial Narrow" pitchFamily="34" charset="0"/>
                <a:cs typeface="Times"/>
              </a:rPr>
              <a:t>Net worth:</a:t>
            </a:r>
            <a:r>
              <a:rPr lang="en-US" sz="1600" dirty="0" smtClean="0">
                <a:latin typeface="Arial Narrow" pitchFamily="34" charset="0"/>
                <a:cs typeface="Times"/>
              </a:rPr>
              <a:t> $185 billion </a:t>
            </a:r>
          </a:p>
          <a:p>
            <a:pPr>
              <a:buNone/>
            </a:pPr>
            <a:r>
              <a:rPr lang="en-US" sz="1600" b="1" dirty="0" smtClean="0">
                <a:latin typeface="Arial Narrow" pitchFamily="34" charset="0"/>
                <a:cs typeface="Times"/>
              </a:rPr>
              <a:t>	Business: </a:t>
            </a:r>
            <a:r>
              <a:rPr lang="en-US" sz="1600" dirty="0" smtClean="0">
                <a:latin typeface="Arial Narrow" pitchFamily="34" charset="0"/>
                <a:cs typeface="Times"/>
              </a:rPr>
              <a:t>New York Central Railroad </a:t>
            </a:r>
          </a:p>
          <a:p>
            <a:pPr>
              <a:buNone/>
            </a:pPr>
            <a:endParaRPr lang="en-US" sz="1200" dirty="0" smtClean="0">
              <a:latin typeface="Arial Narrow" pitchFamily="34" charset="0"/>
              <a:cs typeface="Times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J.P. Morgan – </a:t>
            </a:r>
            <a:r>
              <a:rPr lang="en-US" sz="1800" b="1" i="1" dirty="0" smtClean="0">
                <a:solidFill>
                  <a:srgbClr val="FF0000"/>
                </a:solidFill>
                <a:latin typeface="Arial Narrow" pitchFamily="34" charset="0"/>
                <a:cs typeface="Times"/>
              </a:rPr>
              <a:t>Finance </a:t>
            </a:r>
          </a:p>
          <a:p>
            <a:pPr>
              <a:buNone/>
            </a:pPr>
            <a:r>
              <a:rPr lang="en-US" sz="1800" b="1" dirty="0" smtClean="0">
                <a:latin typeface="Arial Narrow" pitchFamily="34" charset="0"/>
                <a:cs typeface="Times"/>
              </a:rPr>
              <a:t>	</a:t>
            </a:r>
            <a:r>
              <a:rPr lang="en-US" sz="1600" b="1" dirty="0" smtClean="0">
                <a:latin typeface="Arial Narrow" pitchFamily="34" charset="0"/>
                <a:cs typeface="Times"/>
              </a:rPr>
              <a:t>Net worth</a:t>
            </a:r>
            <a:r>
              <a:rPr lang="en-US" sz="1600" dirty="0" smtClean="0">
                <a:latin typeface="Arial Narrow" pitchFamily="34" charset="0"/>
                <a:cs typeface="Times"/>
              </a:rPr>
              <a:t>: $41.5 billion</a:t>
            </a:r>
          </a:p>
          <a:p>
            <a:pPr>
              <a:buNone/>
            </a:pPr>
            <a:r>
              <a:rPr lang="en-US" sz="1600" b="1" dirty="0" smtClean="0">
                <a:latin typeface="Arial Narrow" pitchFamily="34" charset="0"/>
                <a:cs typeface="Times"/>
              </a:rPr>
              <a:t>	Business:</a:t>
            </a:r>
            <a:r>
              <a:rPr lang="en-US" sz="1600" dirty="0" smtClean="0">
                <a:latin typeface="Arial Narrow" pitchFamily="34" charset="0"/>
                <a:cs typeface="Times"/>
              </a:rPr>
              <a:t> J.P. Morgan &amp; Co.</a:t>
            </a:r>
            <a:r>
              <a:rPr lang="en-US" sz="1800" dirty="0" smtClean="0">
                <a:latin typeface="Arial Narrow" pitchFamily="34" charset="0"/>
                <a:cs typeface="Times"/>
              </a:rPr>
              <a:t> </a:t>
            </a:r>
            <a:r>
              <a:rPr lang="en-US" sz="1400" i="1" dirty="0" smtClean="0">
                <a:latin typeface="Arial Narrow" pitchFamily="34" charset="0"/>
                <a:cs typeface="Times"/>
              </a:rPr>
              <a:t>(</a:t>
            </a:r>
            <a:r>
              <a:rPr lang="en-US" sz="1600" i="1" dirty="0" smtClean="0">
                <a:latin typeface="Arial Narrow" pitchFamily="34" charset="0"/>
                <a:cs typeface="Times"/>
              </a:rPr>
              <a:t>financed railroads and helped organize U.S. Steel, General Electric and other major corporations).</a:t>
            </a:r>
            <a:endParaRPr lang="en-US" sz="2000" i="1" dirty="0" smtClean="0">
              <a:latin typeface="Arial Narrow" pitchFamily="34" charset="0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pPr lvl="1">
              <a:buFont typeface="Wingdings" pitchFamily="2" charset="2"/>
              <a:buChar char="n"/>
              <a:defRPr/>
            </a:pPr>
            <a:endParaRPr lang="en-US" dirty="0" smtClean="0">
              <a:latin typeface="Times"/>
              <a:cs typeface="Times"/>
            </a:endParaRPr>
          </a:p>
          <a:p>
            <a:pPr lvl="1">
              <a:buFont typeface="Wingdings" pitchFamily="2" charset="2"/>
              <a:buChar char="n"/>
              <a:defRPr/>
            </a:pPr>
            <a:endParaRPr lang="en-US" dirty="0">
              <a:latin typeface="Times"/>
              <a:cs typeface="Times"/>
            </a:endParaRPr>
          </a:p>
          <a:p>
            <a:pPr lvl="1">
              <a:buFont typeface="Wingdings" pitchFamily="2" charset="2"/>
              <a:buChar char="n"/>
              <a:defRPr/>
            </a:pPr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746</TotalTime>
  <Words>299</Words>
  <Application>Microsoft Macintosh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PowerPoint Presentation</vt:lpstr>
      <vt:lpstr>The Gilded Age 1870 - 1900</vt:lpstr>
      <vt:lpstr>Social Darwinism:</vt:lpstr>
      <vt:lpstr>Lassiez-faire Policies:</vt:lpstr>
      <vt:lpstr>Capitalism:</vt:lpstr>
      <vt:lpstr>Trust:</vt:lpstr>
      <vt:lpstr>Monopoly:</vt:lpstr>
      <vt:lpstr>PowerPoint Presentation</vt:lpstr>
      <vt:lpstr>Big Business Industrialists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Summer Richardson</dc:creator>
  <cp:lastModifiedBy>Brown Brooke</cp:lastModifiedBy>
  <cp:revision>93</cp:revision>
  <cp:lastPrinted>2016-02-09T01:19:17Z</cp:lastPrinted>
  <dcterms:created xsi:type="dcterms:W3CDTF">2016-03-16T23:10:25Z</dcterms:created>
  <dcterms:modified xsi:type="dcterms:W3CDTF">2017-01-04T22:07:02Z</dcterms:modified>
</cp:coreProperties>
</file>