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7" r:id="rId2"/>
    <p:sldId id="263" r:id="rId3"/>
    <p:sldId id="275" r:id="rId4"/>
    <p:sldId id="276" r:id="rId5"/>
    <p:sldId id="269" r:id="rId6"/>
    <p:sldId id="270" r:id="rId7"/>
    <p:sldId id="277" r:id="rId8"/>
    <p:sldId id="259" r:id="rId9"/>
    <p:sldId id="272" r:id="rId10"/>
    <p:sldId id="260" r:id="rId11"/>
    <p:sldId id="278" r:id="rId12"/>
    <p:sldId id="264" r:id="rId13"/>
    <p:sldId id="265" r:id="rId14"/>
    <p:sldId id="266" r:id="rId15"/>
    <p:sldId id="274" r:id="rId16"/>
    <p:sldId id="273" r:id="rId1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5B01"/>
    <a:srgbClr val="3F5F07"/>
    <a:srgbClr val="408000"/>
    <a:srgbClr val="FFFF00"/>
    <a:srgbClr val="FF3300"/>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694" autoAdjust="0"/>
  </p:normalViewPr>
  <p:slideViewPr>
    <p:cSldViewPr>
      <p:cViewPr varScale="1">
        <p:scale>
          <a:sx n="102" d="100"/>
          <a:sy n="102" d="100"/>
        </p:scale>
        <p:origin x="-14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969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BC2F908-2E56-473E-B3B6-5ED35AE7DD5C}" type="datetimeFigureOut">
              <a:rPr lang="en-US"/>
              <a:pPr>
                <a:defRPr/>
              </a:pPr>
              <a:t>10/19/15</a:t>
            </a:fld>
            <a:endParaRPr lang="en-US" dirty="0"/>
          </a:p>
        </p:txBody>
      </p:sp>
      <p:sp>
        <p:nvSpPr>
          <p:cNvPr id="29700"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9701"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A8C838C-05EC-4C13-BF7F-26126B691D74}" type="slidenum">
              <a:rPr lang="en-US"/>
              <a:pPr>
                <a:defRPr/>
              </a:pPr>
              <a:t>‹#›</a:t>
            </a:fld>
            <a:endParaRPr lang="en-US" dirty="0"/>
          </a:p>
        </p:txBody>
      </p:sp>
    </p:spTree>
    <p:extLst>
      <p:ext uri="{BB962C8B-B14F-4D97-AF65-F5344CB8AC3E}">
        <p14:creationId xmlns:p14="http://schemas.microsoft.com/office/powerpoint/2010/main" val="10754789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143000"/>
          </a:xfrm>
        </p:spPr>
        <p:txBody>
          <a:bodyPr/>
          <a:lstStyle>
            <a:lvl1pPr marL="0" indent="0" algn="ctr">
              <a:buNone/>
              <a:defRPr>
                <a:solidFill>
                  <a:srgbClr val="FFFFC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31C9A31-3018-4D41-890F-6156B23D4C80}" type="datetimeFigureOut">
              <a:rPr lang="en-US"/>
              <a:pPr>
                <a:defRPr/>
              </a:pPr>
              <a:t>10/19/15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237634-B5FF-40BD-8B68-A5AFD9B6269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5248BD-33C1-4A36-A571-F076B22CBBF1}" type="datetimeFigureOut">
              <a:rPr lang="en-US"/>
              <a:pPr>
                <a:defRPr/>
              </a:pPr>
              <a:t>10/19/15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F1F2C4B-FE66-4B7B-B6DC-C40C0CF64D2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70195A-6670-4532-A0BB-B77A88CA560D}" type="datetimeFigureOut">
              <a:rPr lang="en-US"/>
              <a:pPr>
                <a:defRPr/>
              </a:pPr>
              <a:t>10/19/15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C0ED6CE-2B99-4EBE-9E95-6C211A25B96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6C0B7D-F9F1-4736-95E3-8C49A66A3937}" type="datetimeFigureOut">
              <a:rPr lang="en-US"/>
              <a:pPr>
                <a:defRPr/>
              </a:pPr>
              <a:t>10/19/15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58B22F6-BC6B-49FC-9A59-94D231608A2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FFC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25E9C8D-8107-446E-8DFD-8CC845AB798E}" type="datetimeFigureOut">
              <a:rPr lang="en-US"/>
              <a:pPr>
                <a:defRPr/>
              </a:pPr>
              <a:t>10/19/15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2F86A4A-B25E-4019-BA97-58A808C0F2E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F9D7913-5176-45B9-A2B6-70DED01F7036}" type="datetimeFigureOut">
              <a:rPr lang="en-US"/>
              <a:pPr>
                <a:defRPr/>
              </a:pPr>
              <a:t>10/19/15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56DC32F-583A-4094-BE7B-F3CB577A359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811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209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811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209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7DCB20C-7710-4EB5-9FE7-3C3DCA2ECBA4}" type="datetimeFigureOut">
              <a:rPr lang="en-US"/>
              <a:pPr>
                <a:defRPr/>
              </a:pPr>
              <a:t>10/19/15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2311716-FF95-482A-B343-30D9D0FDB29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799A85C-B0A4-4B45-8E36-916F75EDDA5D}" type="datetimeFigureOut">
              <a:rPr lang="en-US"/>
              <a:pPr>
                <a:defRPr/>
              </a:pPr>
              <a:t>10/19/15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58553CD-511C-4D72-A994-9A961B7F588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5DF861-1BB3-4C58-A287-E0D3F61D5B55}" type="datetimeFigureOut">
              <a:rPr lang="en-US"/>
              <a:pPr>
                <a:defRPr/>
              </a:pPr>
              <a:t>10/19/15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F4FB678-4869-47E8-B3AB-1DE5B640BD4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1054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81000"/>
            <a:ext cx="5111750" cy="5745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9B944E-C432-48A1-8A0F-24B17845578C}" type="datetimeFigureOut">
              <a:rPr lang="en-US"/>
              <a:pPr>
                <a:defRPr/>
              </a:pPr>
              <a:t>10/19/15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D8CF0B2-BEA1-4215-9648-133BBDCD42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7FCE55-5A2F-4060-8FB4-E8CD84025E62}" type="datetimeFigureOut">
              <a:rPr lang="en-US"/>
              <a:pPr>
                <a:defRPr/>
              </a:pPr>
              <a:t>10/19/15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9FD7F88-6C91-43BC-A72A-7AAEE43727A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0"/>
            <a:ext cx="9144000" cy="6858000"/>
            <a:chOff x="0" y="0"/>
            <a:chExt cx="7415283" cy="4179445"/>
          </a:xfrm>
        </p:grpSpPr>
        <p:pic>
          <p:nvPicPr>
            <p:cNvPr id="1032" name="Picture 2" descr="C:\Documents and Settings\walterl\Local Settings\Temporary Internet Files\Content.IE5\V9LZ2EJQ\MP900448522[1].jpg"/>
            <p:cNvPicPr>
              <a:picLocks noChangeAspect="1" noChangeArrowheads="1"/>
            </p:cNvPicPr>
            <p:nvPr/>
          </p:nvPicPr>
          <p:blipFill>
            <a:blip r:embed="rId13"/>
            <a:srcRect l="9041" t="11826" r="9863" b="15109"/>
            <a:stretch>
              <a:fillRect/>
            </a:stretch>
          </p:blipFill>
          <p:spPr bwMode="auto">
            <a:xfrm>
              <a:off x="0" y="0"/>
              <a:ext cx="7415283" cy="4179445"/>
            </a:xfrm>
            <a:prstGeom prst="rect">
              <a:avLst/>
            </a:prstGeom>
            <a:noFill/>
            <a:ln w="9525">
              <a:noFill/>
              <a:miter lim="800000"/>
              <a:headEnd/>
              <a:tailEnd/>
            </a:ln>
          </p:spPr>
        </p:pic>
        <p:pic>
          <p:nvPicPr>
            <p:cNvPr id="1033" name="Picture 2" descr="C:\Documents and Settings\walterl\Local Settings\Temporary Internet Files\Content.IE5\V9LZ2EJQ\MP900448522[1].jpg"/>
            <p:cNvPicPr>
              <a:picLocks noChangeAspect="1" noChangeArrowheads="1"/>
            </p:cNvPicPr>
            <p:nvPr/>
          </p:nvPicPr>
          <p:blipFill>
            <a:blip r:embed="rId13"/>
            <a:srcRect l="11507" t="15765" r="72330" b="22336"/>
            <a:stretch>
              <a:fillRect/>
            </a:stretch>
          </p:blipFill>
          <p:spPr bwMode="auto">
            <a:xfrm rot="5400000">
              <a:off x="2311261" y="-787262"/>
              <a:ext cx="2438400" cy="5841723"/>
            </a:xfrm>
            <a:prstGeom prst="rect">
              <a:avLst/>
            </a:prstGeom>
            <a:noFill/>
            <a:ln w="9525">
              <a:noFill/>
              <a:miter lim="800000"/>
              <a:headEnd/>
              <a:tailEnd/>
            </a:ln>
          </p:spPr>
        </p:pic>
      </p:grpSp>
      <p:sp>
        <p:nvSpPr>
          <p:cNvPr id="1027" name="Title Placeholder 1"/>
          <p:cNvSpPr>
            <a:spLocks noGrp="1"/>
          </p:cNvSpPr>
          <p:nvPr>
            <p:ph type="title"/>
          </p:nvPr>
        </p:nvSpPr>
        <p:spPr bwMode="auto">
          <a:xfrm>
            <a:off x="457200" y="381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6200" y="6553200"/>
            <a:ext cx="2133600" cy="365125"/>
          </a:xfrm>
          <a:prstGeom prst="rect">
            <a:avLst/>
          </a:prstGeom>
        </p:spPr>
        <p:txBody>
          <a:bodyPr vert="horz" lIns="91440" tIns="45720" rIns="91440" bIns="45720" rtlCol="0" anchor="b"/>
          <a:lstStyle>
            <a:lvl1pPr algn="l" fontAlgn="auto">
              <a:spcBef>
                <a:spcPts val="0"/>
              </a:spcBef>
              <a:spcAft>
                <a:spcPts val="0"/>
              </a:spcAft>
              <a:defRPr sz="1200">
                <a:solidFill>
                  <a:schemeClr val="accent3">
                    <a:lumMod val="75000"/>
                  </a:schemeClr>
                </a:solidFill>
                <a:latin typeface="+mn-lt"/>
              </a:defRPr>
            </a:lvl1pPr>
          </a:lstStyle>
          <a:p>
            <a:pPr>
              <a:defRPr/>
            </a:pPr>
            <a:fld id="{53FEA234-E6D5-4283-90E1-B7E5348B6F9D}" type="datetimeFigureOut">
              <a:rPr lang="en-US"/>
              <a:pPr>
                <a:defRPr/>
              </a:pPr>
              <a:t>10/19/15</a:t>
            </a:fld>
            <a:endParaRPr lang="en-US" dirty="0"/>
          </a:p>
        </p:txBody>
      </p:sp>
      <p:sp>
        <p:nvSpPr>
          <p:cNvPr id="5" name="Footer Placeholder 4"/>
          <p:cNvSpPr>
            <a:spLocks noGrp="1"/>
          </p:cNvSpPr>
          <p:nvPr>
            <p:ph type="ftr" sz="quarter" idx="3"/>
          </p:nvPr>
        </p:nvSpPr>
        <p:spPr>
          <a:xfrm>
            <a:off x="3086100" y="6553200"/>
            <a:ext cx="2895600" cy="365125"/>
          </a:xfrm>
          <a:prstGeom prst="rect">
            <a:avLst/>
          </a:prstGeom>
        </p:spPr>
        <p:txBody>
          <a:bodyPr vert="horz" lIns="91440" tIns="45720" rIns="91440" bIns="45720" rtlCol="0" anchor="b"/>
          <a:lstStyle>
            <a:lvl1pPr algn="ctr" fontAlgn="auto">
              <a:spcBef>
                <a:spcPts val="0"/>
              </a:spcBef>
              <a:spcAft>
                <a:spcPts val="0"/>
              </a:spcAft>
              <a:defRPr sz="1200">
                <a:solidFill>
                  <a:schemeClr val="accent3">
                    <a:lumMod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858000" y="6553200"/>
            <a:ext cx="2133600" cy="365125"/>
          </a:xfrm>
          <a:prstGeom prst="rect">
            <a:avLst/>
          </a:prstGeom>
        </p:spPr>
        <p:txBody>
          <a:bodyPr vert="horz" lIns="91440" tIns="45720" rIns="91440" bIns="45720" rtlCol="0" anchor="b"/>
          <a:lstStyle>
            <a:lvl1pPr algn="r" fontAlgn="auto">
              <a:spcBef>
                <a:spcPts val="0"/>
              </a:spcBef>
              <a:spcAft>
                <a:spcPts val="0"/>
              </a:spcAft>
              <a:defRPr sz="1200">
                <a:solidFill>
                  <a:schemeClr val="accent3">
                    <a:lumMod val="75000"/>
                  </a:schemeClr>
                </a:solidFill>
                <a:latin typeface="+mn-lt"/>
              </a:defRPr>
            </a:lvl1pPr>
          </a:lstStyle>
          <a:p>
            <a:pPr>
              <a:defRPr/>
            </a:pPr>
            <a:fld id="{941499D4-6258-48D0-90E2-9FED87C13C9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1" fontAlgn="base" hangingPunct="1">
        <a:spcBef>
          <a:spcPct val="0"/>
        </a:spcBef>
        <a:spcAft>
          <a:spcPct val="0"/>
        </a:spcAft>
        <a:defRPr sz="4400" u="sng" kern="1200">
          <a:solidFill>
            <a:schemeClr val="bg1"/>
          </a:solidFill>
          <a:latin typeface="+mj-lt"/>
          <a:ea typeface="+mj-ea"/>
          <a:cs typeface="+mj-cs"/>
        </a:defRPr>
      </a:lvl1pPr>
      <a:lvl2pPr algn="ctr" rtl="0" eaLnBrk="1" fontAlgn="base" hangingPunct="1">
        <a:spcBef>
          <a:spcPct val="0"/>
        </a:spcBef>
        <a:spcAft>
          <a:spcPct val="0"/>
        </a:spcAft>
        <a:defRPr sz="4400" u="sng">
          <a:solidFill>
            <a:schemeClr val="bg1"/>
          </a:solidFill>
          <a:latin typeface="Calibri" pitchFamily="34" charset="0"/>
        </a:defRPr>
      </a:lvl2pPr>
      <a:lvl3pPr algn="ctr" rtl="0" eaLnBrk="1" fontAlgn="base" hangingPunct="1">
        <a:spcBef>
          <a:spcPct val="0"/>
        </a:spcBef>
        <a:spcAft>
          <a:spcPct val="0"/>
        </a:spcAft>
        <a:defRPr sz="4400" u="sng">
          <a:solidFill>
            <a:schemeClr val="bg1"/>
          </a:solidFill>
          <a:latin typeface="Calibri" pitchFamily="34" charset="0"/>
        </a:defRPr>
      </a:lvl3pPr>
      <a:lvl4pPr algn="ctr" rtl="0" eaLnBrk="1" fontAlgn="base" hangingPunct="1">
        <a:spcBef>
          <a:spcPct val="0"/>
        </a:spcBef>
        <a:spcAft>
          <a:spcPct val="0"/>
        </a:spcAft>
        <a:defRPr sz="4400" u="sng">
          <a:solidFill>
            <a:schemeClr val="bg1"/>
          </a:solidFill>
          <a:latin typeface="Calibri" pitchFamily="34" charset="0"/>
        </a:defRPr>
      </a:lvl4pPr>
      <a:lvl5pPr algn="ctr" rtl="0" eaLnBrk="1" fontAlgn="base" hangingPunct="1">
        <a:spcBef>
          <a:spcPct val="0"/>
        </a:spcBef>
        <a:spcAft>
          <a:spcPct val="0"/>
        </a:spcAft>
        <a:defRPr sz="4400" u="sng">
          <a:solidFill>
            <a:schemeClr val="bg1"/>
          </a:solidFill>
          <a:latin typeface="Calibri" pitchFamily="34" charset="0"/>
        </a:defRPr>
      </a:lvl5pPr>
      <a:lvl6pPr marL="457200" algn="ctr" rtl="0" eaLnBrk="1" fontAlgn="base" hangingPunct="1">
        <a:spcBef>
          <a:spcPct val="0"/>
        </a:spcBef>
        <a:spcAft>
          <a:spcPct val="0"/>
        </a:spcAft>
        <a:defRPr sz="4400" u="sng">
          <a:solidFill>
            <a:schemeClr val="bg1"/>
          </a:solidFill>
          <a:latin typeface="Calibri" pitchFamily="34" charset="0"/>
        </a:defRPr>
      </a:lvl6pPr>
      <a:lvl7pPr marL="914400" algn="ctr" rtl="0" eaLnBrk="1" fontAlgn="base" hangingPunct="1">
        <a:spcBef>
          <a:spcPct val="0"/>
        </a:spcBef>
        <a:spcAft>
          <a:spcPct val="0"/>
        </a:spcAft>
        <a:defRPr sz="4400" u="sng">
          <a:solidFill>
            <a:schemeClr val="bg1"/>
          </a:solidFill>
          <a:latin typeface="Calibri" pitchFamily="34" charset="0"/>
        </a:defRPr>
      </a:lvl7pPr>
      <a:lvl8pPr marL="1371600" algn="ctr" rtl="0" eaLnBrk="1" fontAlgn="base" hangingPunct="1">
        <a:spcBef>
          <a:spcPct val="0"/>
        </a:spcBef>
        <a:spcAft>
          <a:spcPct val="0"/>
        </a:spcAft>
        <a:defRPr sz="4400" u="sng">
          <a:solidFill>
            <a:schemeClr val="bg1"/>
          </a:solidFill>
          <a:latin typeface="Calibri" pitchFamily="34" charset="0"/>
        </a:defRPr>
      </a:lvl8pPr>
      <a:lvl9pPr marL="1828800" algn="ctr" rtl="0" eaLnBrk="1" fontAlgn="base" hangingPunct="1">
        <a:spcBef>
          <a:spcPct val="0"/>
        </a:spcBef>
        <a:spcAft>
          <a:spcPct val="0"/>
        </a:spcAft>
        <a:defRPr sz="4400" u="sng">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istory.com/topics/compromise-of-1877" TargetMode="External"/><Relationship Id="rId3" Type="http://schemas.openxmlformats.org/officeDocument/2006/relationships/hyperlink" Target="http://www.u-s-history.com/pages/h39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763000" cy="1470025"/>
          </a:xfrm>
        </p:spPr>
        <p:txBody>
          <a:bodyPr rtlCol="0">
            <a:normAutofit/>
          </a:bodyPr>
          <a:lstStyle/>
          <a:p>
            <a:pPr eaLnBrk="1" fontAlgn="auto" hangingPunct="1">
              <a:spcAft>
                <a:spcPts val="0"/>
              </a:spcAft>
              <a:defRPr/>
            </a:pPr>
            <a:r>
              <a:rPr lang="en-US" sz="5400" u="none" dirty="0" smtClean="0">
                <a:latin typeface="Courier New" pitchFamily="49" charset="0"/>
                <a:cs typeface="Courier New" pitchFamily="49" charset="0"/>
              </a:rPr>
              <a:t>RECONSTRUCTION</a:t>
            </a:r>
            <a:endParaRPr lang="en-US" sz="5400" u="none" dirty="0">
              <a:latin typeface="Courier New" pitchFamily="49" charset="0"/>
              <a:cs typeface="Courier New" pitchFamily="49" charset="0"/>
            </a:endParaRPr>
          </a:p>
        </p:txBody>
      </p:sp>
      <p:sp>
        <p:nvSpPr>
          <p:cNvPr id="15362" name="Subtitle 2"/>
          <p:cNvSpPr>
            <a:spLocks noGrp="1"/>
          </p:cNvSpPr>
          <p:nvPr>
            <p:ph type="subTitle" idx="1"/>
          </p:nvPr>
        </p:nvSpPr>
        <p:spPr>
          <a:xfrm>
            <a:off x="152400" y="4724400"/>
            <a:ext cx="8763000" cy="762000"/>
          </a:xfrm>
        </p:spPr>
        <p:txBody>
          <a:bodyPr/>
          <a:lstStyle/>
          <a:p>
            <a:pPr eaLnBrk="1" hangingPunct="1">
              <a:lnSpc>
                <a:spcPct val="80000"/>
              </a:lnSpc>
            </a:pPr>
            <a:r>
              <a:rPr lang="en-US" sz="4400" dirty="0" smtClean="0">
                <a:solidFill>
                  <a:srgbClr val="FFCC00"/>
                </a:solidFill>
                <a:latin typeface="Courier New" pitchFamily="49" charset="0"/>
                <a:cs typeface="Courier New" pitchFamily="49" charset="0"/>
              </a:rPr>
              <a:t>1865-</a:t>
            </a:r>
            <a:r>
              <a:rPr lang="en-US" sz="4400" dirty="0" smtClean="0">
                <a:solidFill>
                  <a:srgbClr val="FFCC00"/>
                </a:solidFill>
                <a:latin typeface="Courier New" pitchFamily="49" charset="0"/>
                <a:cs typeface="Courier New" pitchFamily="49" charset="0"/>
              </a:rPr>
              <a:t>1877</a:t>
            </a:r>
          </a:p>
          <a:p>
            <a:pPr eaLnBrk="1" hangingPunct="1">
              <a:lnSpc>
                <a:spcPct val="80000"/>
              </a:lnSpc>
            </a:pPr>
            <a:endParaRPr lang="en-US" sz="1400" dirty="0" smtClean="0">
              <a:latin typeface="Courier New" pitchFamily="49" charset="0"/>
              <a:cs typeface="Courier New" pitchFamily="49" charset="0"/>
            </a:endParaRPr>
          </a:p>
          <a:p>
            <a:pPr eaLnBrk="1" hangingPunct="1">
              <a:lnSpc>
                <a:spcPct val="80000"/>
              </a:lnSpc>
            </a:pPr>
            <a:r>
              <a:rPr lang="en-US" sz="2400" dirty="0" smtClean="0">
                <a:latin typeface="Courier New" pitchFamily="49" charset="0"/>
                <a:cs typeface="Courier New" pitchFamily="49" charset="0"/>
              </a:rPr>
              <a:t>“Rebuilding of the South After the Civil War”</a:t>
            </a:r>
            <a:endParaRPr lang="en-US" sz="2400" dirty="0" smtClean="0">
              <a:latin typeface="Courier New" pitchFamily="49" charset="0"/>
              <a:cs typeface="Courier New" pitchFamily="49" charset="0"/>
            </a:endParaRPr>
          </a:p>
          <a:p>
            <a:pPr eaLnBrk="1" hangingPunct="1"/>
            <a:endParaRPr lang="en-US" sz="4400" dirty="0" smtClean="0">
              <a:latin typeface="Courier New" pitchFamily="49" charset="0"/>
              <a:cs typeface="Courier New" pitchFamily="49" charset="0"/>
            </a:endParaRPr>
          </a:p>
        </p:txBody>
      </p:sp>
      <p:pic>
        <p:nvPicPr>
          <p:cNvPr id="15363" name="Picture 5" descr="ANd9GcQAsZD7tp-nQIBeCImD-uZLMzheug6nVnz6h2q10-sBl6yKXZg&amp;t=1&amp;usg=__VFqiod7ZTZCYu13DZl2talGyFLI="/>
          <p:cNvPicPr>
            <a:picLocks noChangeAspect="1" noChangeArrowheads="1"/>
          </p:cNvPicPr>
          <p:nvPr/>
        </p:nvPicPr>
        <p:blipFill>
          <a:blip r:embed="rId2"/>
          <a:srcRect/>
          <a:stretch>
            <a:fillRect/>
          </a:stretch>
        </p:blipFill>
        <p:spPr bwMode="auto">
          <a:xfrm>
            <a:off x="2171700" y="1600200"/>
            <a:ext cx="4800600" cy="29148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7" descr="Jim%20Crows%20States"/>
          <p:cNvPicPr>
            <a:picLocks noGrp="1" noChangeAspect="1" noChangeArrowheads="1"/>
          </p:cNvPicPr>
          <p:nvPr>
            <p:ph idx="4294967295"/>
          </p:nvPr>
        </p:nvPicPr>
        <p:blipFill>
          <a:blip r:embed="rId2"/>
          <a:srcRect/>
          <a:stretch>
            <a:fillRect/>
          </a:stretch>
        </p:blipFill>
        <p:spPr>
          <a:xfrm>
            <a:off x="762000" y="381000"/>
            <a:ext cx="7791450" cy="6132513"/>
          </a:xfr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29526230"/>
              </p:ext>
            </p:extLst>
          </p:nvPr>
        </p:nvGraphicFramePr>
        <p:xfrm>
          <a:off x="381000" y="990600"/>
          <a:ext cx="8382002" cy="5222748"/>
        </p:xfrm>
        <a:graphic>
          <a:graphicData uri="http://schemas.openxmlformats.org/drawingml/2006/table">
            <a:tbl>
              <a:tblPr firstRow="1" bandRow="1">
                <a:tableStyleId>{5940675A-B579-460E-94D1-54222C63F5DA}</a:tableStyleId>
              </a:tblPr>
              <a:tblGrid>
                <a:gridCol w="4191001"/>
                <a:gridCol w="4191001"/>
              </a:tblGrid>
              <a:tr h="447097">
                <a:tc>
                  <a:txBody>
                    <a:bodyPr/>
                    <a:lstStyle/>
                    <a:p>
                      <a:pPr marL="0" marR="0" algn="ctr">
                        <a:lnSpc>
                          <a:spcPct val="115000"/>
                        </a:lnSpc>
                        <a:spcBef>
                          <a:spcPts val="0"/>
                        </a:spcBef>
                        <a:spcAft>
                          <a:spcPts val="0"/>
                        </a:spcAft>
                      </a:pPr>
                      <a:r>
                        <a:rPr lang="en-US" sz="2800" dirty="0">
                          <a:solidFill>
                            <a:srgbClr val="FFFF00"/>
                          </a:solidFill>
                          <a:effectLst/>
                          <a:latin typeface="Rockwell"/>
                          <a:ea typeface="Calibri"/>
                          <a:cs typeface="Rockwell"/>
                        </a:rPr>
                        <a:t>POSITIVE</a:t>
                      </a:r>
                      <a:endParaRPr lang="en-US" sz="1800" dirty="0">
                        <a:solidFill>
                          <a:srgbClr val="FFFF00"/>
                        </a:solidFill>
                        <a:effectLst/>
                        <a:latin typeface="Rockwell"/>
                        <a:ea typeface="Calibri"/>
                        <a:cs typeface="Rockwell"/>
                      </a:endParaRPr>
                    </a:p>
                  </a:txBody>
                  <a:tcPr marL="68580" marR="68580" marT="0" marB="0"/>
                </a:tc>
                <a:tc>
                  <a:txBody>
                    <a:bodyPr/>
                    <a:lstStyle/>
                    <a:p>
                      <a:pPr marL="0" marR="0" algn="ctr">
                        <a:lnSpc>
                          <a:spcPct val="115000"/>
                        </a:lnSpc>
                        <a:spcBef>
                          <a:spcPts val="0"/>
                        </a:spcBef>
                        <a:spcAft>
                          <a:spcPts val="0"/>
                        </a:spcAft>
                      </a:pPr>
                      <a:r>
                        <a:rPr lang="en-US" sz="2800" dirty="0">
                          <a:solidFill>
                            <a:srgbClr val="FF6600"/>
                          </a:solidFill>
                          <a:effectLst/>
                          <a:latin typeface="Rockwell"/>
                          <a:ea typeface="Calibri"/>
                          <a:cs typeface="Rockwell"/>
                        </a:rPr>
                        <a:t>NEGATIVE</a:t>
                      </a:r>
                      <a:endParaRPr lang="en-US" sz="1800" dirty="0">
                        <a:solidFill>
                          <a:srgbClr val="FF6600"/>
                        </a:solidFill>
                        <a:effectLst/>
                        <a:latin typeface="Rockwell"/>
                        <a:ea typeface="Calibri"/>
                        <a:cs typeface="Rockwell"/>
                      </a:endParaRPr>
                    </a:p>
                  </a:txBody>
                  <a:tcPr marL="68580" marR="68580" marT="0" marB="0"/>
                </a:tc>
              </a:tr>
              <a:tr h="4582102">
                <a:tc>
                  <a:txBody>
                    <a:bodyPr/>
                    <a:lstStyle/>
                    <a:p>
                      <a:endParaRPr lang="en-US" sz="600" kern="1200" dirty="0" smtClean="0">
                        <a:solidFill>
                          <a:srgbClr val="FFFFFF"/>
                        </a:solidFill>
                        <a:effectLst/>
                        <a:latin typeface="Rockwell"/>
                        <a:ea typeface="+mn-ea"/>
                        <a:cs typeface="Rockwell"/>
                      </a:endParaRPr>
                    </a:p>
                    <a:p>
                      <a:pPr>
                        <a:lnSpc>
                          <a:spcPct val="150000"/>
                        </a:lnSpc>
                      </a:pPr>
                      <a:r>
                        <a:rPr lang="en-US" sz="2000" kern="1200" dirty="0" smtClean="0">
                          <a:solidFill>
                            <a:srgbClr val="FFFFFF"/>
                          </a:solidFill>
                          <a:effectLst/>
                          <a:latin typeface="Arial Narrow"/>
                          <a:ea typeface="+mn-ea"/>
                          <a:cs typeface="Arial Narrow"/>
                        </a:rPr>
                        <a:t>African Americans gained equal rights as a result of </a:t>
                      </a:r>
                      <a:r>
                        <a:rPr lang="en-US" sz="2000" kern="1200" dirty="0" smtClean="0">
                          <a:solidFill>
                            <a:srgbClr val="FFFF00"/>
                          </a:solidFill>
                          <a:effectLst/>
                          <a:latin typeface="Arial Narrow"/>
                          <a:ea typeface="+mn-ea"/>
                          <a:cs typeface="Arial Narrow"/>
                        </a:rPr>
                        <a:t>the </a:t>
                      </a:r>
                      <a:r>
                        <a:rPr lang="en-US" sz="2000" b="1" kern="1200" dirty="0" smtClean="0">
                          <a:solidFill>
                            <a:srgbClr val="FFFF00"/>
                          </a:solidFill>
                          <a:effectLst/>
                          <a:latin typeface="Arial Narrow"/>
                          <a:ea typeface="+mn-ea"/>
                          <a:cs typeface="Arial Narrow"/>
                        </a:rPr>
                        <a:t>Civil</a:t>
                      </a:r>
                      <a:r>
                        <a:rPr lang="en-US" sz="2000" b="1" kern="1200" baseline="0" dirty="0" smtClean="0">
                          <a:solidFill>
                            <a:srgbClr val="FFFF00"/>
                          </a:solidFill>
                          <a:effectLst/>
                          <a:latin typeface="Arial Narrow"/>
                          <a:ea typeface="+mn-ea"/>
                          <a:cs typeface="Arial Narrow"/>
                        </a:rPr>
                        <a:t> Rights Act of 1866</a:t>
                      </a:r>
                      <a:r>
                        <a:rPr lang="en-US" sz="2000" kern="1200" dirty="0" smtClean="0">
                          <a:solidFill>
                            <a:srgbClr val="FFFFFF"/>
                          </a:solidFill>
                          <a:effectLst/>
                          <a:latin typeface="Arial Narrow"/>
                          <a:ea typeface="+mn-ea"/>
                          <a:cs typeface="Arial Narrow"/>
                        </a:rPr>
                        <a:t>, which came after the </a:t>
                      </a:r>
                      <a:r>
                        <a:rPr lang="en-US" sz="2000" kern="1200" dirty="0" smtClean="0">
                          <a:solidFill>
                            <a:srgbClr val="FFFF00"/>
                          </a:solidFill>
                          <a:effectLst/>
                          <a:latin typeface="Arial Narrow"/>
                          <a:ea typeface="+mn-ea"/>
                          <a:cs typeface="Arial Narrow"/>
                        </a:rPr>
                        <a:t>13th</a:t>
                      </a:r>
                      <a:r>
                        <a:rPr lang="en-US" sz="2000" kern="1200" dirty="0" smtClean="0">
                          <a:solidFill>
                            <a:srgbClr val="FFFFFF"/>
                          </a:solidFill>
                          <a:effectLst/>
                          <a:latin typeface="Arial Narrow"/>
                          <a:ea typeface="+mn-ea"/>
                          <a:cs typeface="Arial Narrow"/>
                        </a:rPr>
                        <a:t> Amendment, but before the </a:t>
                      </a:r>
                      <a:r>
                        <a:rPr lang="en-US" sz="2000" kern="1200" dirty="0" smtClean="0">
                          <a:solidFill>
                            <a:srgbClr val="FFFF00"/>
                          </a:solidFill>
                          <a:effectLst/>
                          <a:latin typeface="Arial Narrow"/>
                          <a:ea typeface="+mn-ea"/>
                          <a:cs typeface="Arial Narrow"/>
                        </a:rPr>
                        <a:t>14th</a:t>
                      </a:r>
                      <a:r>
                        <a:rPr lang="en-US" sz="2000" kern="1200" dirty="0" smtClean="0">
                          <a:solidFill>
                            <a:srgbClr val="FFFFFF"/>
                          </a:solidFill>
                          <a:effectLst/>
                          <a:latin typeface="Arial Narrow"/>
                          <a:ea typeface="+mn-ea"/>
                          <a:cs typeface="Arial Narrow"/>
                        </a:rPr>
                        <a:t> Amendment.</a:t>
                      </a:r>
                    </a:p>
                    <a:p>
                      <a:pPr>
                        <a:lnSpc>
                          <a:spcPct val="150000"/>
                        </a:lnSpc>
                      </a:pPr>
                      <a:r>
                        <a:rPr lang="en-US" sz="2000" kern="1200" dirty="0" smtClean="0">
                          <a:solidFill>
                            <a:srgbClr val="FFFFFF"/>
                          </a:solidFill>
                          <a:effectLst/>
                          <a:latin typeface="Arial Narrow"/>
                          <a:ea typeface="+mn-ea"/>
                          <a:cs typeface="Arial Narrow"/>
                        </a:rPr>
                        <a:t> </a:t>
                      </a:r>
                    </a:p>
                    <a:p>
                      <a:pPr>
                        <a:lnSpc>
                          <a:spcPct val="150000"/>
                        </a:lnSpc>
                      </a:pPr>
                      <a:r>
                        <a:rPr lang="en-US" sz="2000" kern="1200" dirty="0" smtClean="0">
                          <a:solidFill>
                            <a:srgbClr val="FFFFFF"/>
                          </a:solidFill>
                          <a:effectLst/>
                          <a:latin typeface="Arial Narrow"/>
                          <a:ea typeface="+mn-ea"/>
                          <a:cs typeface="Arial Narrow"/>
                        </a:rPr>
                        <a:t>The </a:t>
                      </a:r>
                      <a:r>
                        <a:rPr lang="en-US" sz="2000" kern="1200" dirty="0" smtClean="0">
                          <a:solidFill>
                            <a:srgbClr val="FFFF00"/>
                          </a:solidFill>
                          <a:effectLst/>
                          <a:latin typeface="Arial Narrow"/>
                          <a:ea typeface="+mn-ea"/>
                          <a:cs typeface="Arial Narrow"/>
                        </a:rPr>
                        <a:t>Freedmen’s Bureau </a:t>
                      </a:r>
                      <a:r>
                        <a:rPr lang="en-US" sz="2000" kern="1200" dirty="0" smtClean="0">
                          <a:solidFill>
                            <a:srgbClr val="FFFFFF"/>
                          </a:solidFill>
                          <a:effectLst/>
                          <a:latin typeface="Arial Narrow"/>
                          <a:ea typeface="+mn-ea"/>
                          <a:cs typeface="Arial Narrow"/>
                        </a:rPr>
                        <a:t>was</a:t>
                      </a:r>
                      <a:r>
                        <a:rPr lang="en-US" sz="2000" b="1" kern="1200" dirty="0" smtClean="0">
                          <a:solidFill>
                            <a:srgbClr val="FFFFFF"/>
                          </a:solidFill>
                          <a:effectLst/>
                          <a:latin typeface="Arial Narrow"/>
                          <a:ea typeface="+mn-ea"/>
                          <a:cs typeface="Arial Narrow"/>
                        </a:rPr>
                        <a:t> </a:t>
                      </a:r>
                      <a:r>
                        <a:rPr lang="en-US" sz="2000" kern="1200" dirty="0" smtClean="0">
                          <a:solidFill>
                            <a:srgbClr val="FFFFFF"/>
                          </a:solidFill>
                          <a:effectLst/>
                          <a:latin typeface="Arial Narrow"/>
                          <a:ea typeface="+mn-ea"/>
                          <a:cs typeface="Arial Narrow"/>
                        </a:rPr>
                        <a:t>established to aid former slaves in the South. They provided </a:t>
                      </a:r>
                      <a:r>
                        <a:rPr lang="en-US" sz="2000" kern="1200" dirty="0" smtClean="0">
                          <a:solidFill>
                            <a:srgbClr val="FFFF00"/>
                          </a:solidFill>
                          <a:effectLst/>
                          <a:latin typeface="Arial Narrow"/>
                          <a:ea typeface="+mn-ea"/>
                          <a:cs typeface="Arial Narrow"/>
                        </a:rPr>
                        <a:t>Education, Housing, Jobs</a:t>
                      </a:r>
                      <a:r>
                        <a:rPr lang="en-US" sz="2000" kern="1200" dirty="0" smtClean="0">
                          <a:solidFill>
                            <a:srgbClr val="FFFFFF"/>
                          </a:solidFill>
                          <a:effectLst/>
                          <a:latin typeface="Arial Narrow"/>
                          <a:ea typeface="+mn-ea"/>
                          <a:cs typeface="Arial Narrow"/>
                        </a:rPr>
                        <a:t>, and </a:t>
                      </a:r>
                      <a:r>
                        <a:rPr lang="en-US" sz="2000" kern="1200" dirty="0" smtClean="0">
                          <a:solidFill>
                            <a:srgbClr val="FFFF00"/>
                          </a:solidFill>
                          <a:effectLst/>
                          <a:latin typeface="Arial Narrow"/>
                          <a:ea typeface="+mn-ea"/>
                          <a:cs typeface="Arial Narrow"/>
                        </a:rPr>
                        <a:t>Medical</a:t>
                      </a:r>
                      <a:r>
                        <a:rPr lang="en-US" sz="2000" kern="1200" baseline="0" dirty="0" smtClean="0">
                          <a:solidFill>
                            <a:srgbClr val="FFFF00"/>
                          </a:solidFill>
                          <a:effectLst/>
                          <a:latin typeface="Arial Narrow"/>
                          <a:ea typeface="+mn-ea"/>
                          <a:cs typeface="Arial Narrow"/>
                        </a:rPr>
                        <a:t> Care</a:t>
                      </a:r>
                      <a:r>
                        <a:rPr lang="en-US" sz="2000" kern="1200" baseline="0" dirty="0" smtClean="0">
                          <a:solidFill>
                            <a:srgbClr val="FFFFFF"/>
                          </a:solidFill>
                          <a:effectLst/>
                          <a:latin typeface="Arial Narrow"/>
                          <a:ea typeface="+mn-ea"/>
                          <a:cs typeface="Arial Narrow"/>
                        </a:rPr>
                        <a:t>.</a:t>
                      </a:r>
                      <a:endParaRPr lang="en-US" sz="2000" dirty="0">
                        <a:solidFill>
                          <a:srgbClr val="FFFFFF"/>
                        </a:solidFill>
                        <a:latin typeface="Arial Narrow"/>
                        <a:cs typeface="Arial Narrow"/>
                      </a:endParaRPr>
                    </a:p>
                  </a:txBody>
                  <a:tcPr/>
                </a:tc>
                <a:tc>
                  <a:txBody>
                    <a:bodyPr/>
                    <a:lstStyle/>
                    <a:p>
                      <a:pPr>
                        <a:lnSpc>
                          <a:spcPct val="150000"/>
                        </a:lnSpc>
                      </a:pPr>
                      <a:endParaRPr lang="en-US" sz="300" kern="1200" dirty="0" smtClean="0">
                        <a:solidFill>
                          <a:srgbClr val="FFFFFF"/>
                        </a:solidFill>
                        <a:effectLst/>
                        <a:latin typeface="Rockwell"/>
                        <a:ea typeface="+mn-ea"/>
                        <a:cs typeface="Rockwell"/>
                      </a:endParaRPr>
                    </a:p>
                    <a:p>
                      <a:pPr>
                        <a:lnSpc>
                          <a:spcPct val="150000"/>
                        </a:lnSpc>
                      </a:pPr>
                      <a:r>
                        <a:rPr lang="en-US" sz="2000" kern="1200" dirty="0" smtClean="0">
                          <a:solidFill>
                            <a:srgbClr val="FFFFFF"/>
                          </a:solidFill>
                          <a:effectLst/>
                          <a:latin typeface="Arial Narrow"/>
                          <a:ea typeface="+mn-ea"/>
                          <a:cs typeface="Arial Narrow"/>
                        </a:rPr>
                        <a:t>Despite the Federal Laws providing former slaves with equal rights, the Southern states were quick to adopt </a:t>
                      </a:r>
                      <a:r>
                        <a:rPr lang="en-US" sz="2000" b="1" kern="1200" dirty="0" smtClean="0">
                          <a:solidFill>
                            <a:srgbClr val="FF0000"/>
                          </a:solidFill>
                          <a:effectLst/>
                          <a:latin typeface="Arial Narrow"/>
                          <a:ea typeface="+mn-ea"/>
                          <a:cs typeface="Arial Narrow"/>
                        </a:rPr>
                        <a:t>Blac</a:t>
                      </a:r>
                      <a:r>
                        <a:rPr lang="en-US" sz="2000" b="1" kern="1200" dirty="0" smtClean="0">
                          <a:solidFill>
                            <a:srgbClr val="FF6600"/>
                          </a:solidFill>
                          <a:effectLst/>
                          <a:latin typeface="Arial Narrow"/>
                          <a:ea typeface="+mn-ea"/>
                          <a:cs typeface="Arial Narrow"/>
                        </a:rPr>
                        <a:t>k</a:t>
                      </a:r>
                      <a:r>
                        <a:rPr lang="en-US" sz="2000" b="1" kern="1200" baseline="0" dirty="0" smtClean="0">
                          <a:solidFill>
                            <a:srgbClr val="FF6600"/>
                          </a:solidFill>
                          <a:effectLst/>
                          <a:latin typeface="Arial Narrow"/>
                          <a:ea typeface="+mn-ea"/>
                          <a:cs typeface="Arial Narrow"/>
                        </a:rPr>
                        <a:t> Codes </a:t>
                      </a:r>
                      <a:r>
                        <a:rPr lang="en-US" sz="2000" kern="1200" dirty="0" smtClean="0">
                          <a:solidFill>
                            <a:srgbClr val="FFFFFF"/>
                          </a:solidFill>
                          <a:effectLst/>
                          <a:latin typeface="Arial Narrow"/>
                          <a:ea typeface="+mn-ea"/>
                          <a:cs typeface="Arial Narrow"/>
                        </a:rPr>
                        <a:t>to limit the economic and physical freedom of former slaves. </a:t>
                      </a:r>
                    </a:p>
                    <a:p>
                      <a:pPr>
                        <a:lnSpc>
                          <a:spcPct val="150000"/>
                        </a:lnSpc>
                      </a:pPr>
                      <a:r>
                        <a:rPr lang="en-US" sz="2000" kern="1200" dirty="0" smtClean="0">
                          <a:solidFill>
                            <a:srgbClr val="FFFFFF"/>
                          </a:solidFill>
                          <a:effectLst/>
                          <a:latin typeface="Arial Narrow"/>
                          <a:ea typeface="+mn-ea"/>
                          <a:cs typeface="Arial Narrow"/>
                        </a:rPr>
                        <a:t> </a:t>
                      </a:r>
                    </a:p>
                    <a:p>
                      <a:pPr>
                        <a:lnSpc>
                          <a:spcPct val="150000"/>
                        </a:lnSpc>
                      </a:pPr>
                      <a:r>
                        <a:rPr lang="en-US" sz="2000" kern="1200" dirty="0" smtClean="0">
                          <a:solidFill>
                            <a:srgbClr val="FFFFFF"/>
                          </a:solidFill>
                          <a:effectLst/>
                          <a:latin typeface="Arial Narrow"/>
                          <a:ea typeface="+mn-ea"/>
                          <a:cs typeface="Arial Narrow"/>
                        </a:rPr>
                        <a:t>Rights that African Americans had been gained during Reconstruction were lost when Southern states established</a:t>
                      </a:r>
                    </a:p>
                    <a:p>
                      <a:pPr>
                        <a:lnSpc>
                          <a:spcPct val="150000"/>
                        </a:lnSpc>
                      </a:pPr>
                      <a:r>
                        <a:rPr lang="en-US" sz="2000" kern="1200" dirty="0" smtClean="0">
                          <a:solidFill>
                            <a:srgbClr val="FFFFFF"/>
                          </a:solidFill>
                          <a:effectLst/>
                          <a:latin typeface="Arial Narrow"/>
                          <a:ea typeface="+mn-ea"/>
                          <a:cs typeface="Arial Narrow"/>
                        </a:rPr>
                        <a:t> </a:t>
                      </a:r>
                      <a:r>
                        <a:rPr lang="en-US" sz="2000" b="1" kern="1200" dirty="0" smtClean="0">
                          <a:solidFill>
                            <a:srgbClr val="FF6600"/>
                          </a:solidFill>
                          <a:effectLst/>
                          <a:latin typeface="Arial Narrow"/>
                          <a:ea typeface="+mn-ea"/>
                          <a:cs typeface="Arial Narrow"/>
                        </a:rPr>
                        <a:t>Jim</a:t>
                      </a:r>
                      <a:r>
                        <a:rPr lang="en-US" sz="2000" b="1" kern="1200" baseline="0" dirty="0" smtClean="0">
                          <a:solidFill>
                            <a:srgbClr val="FF6600"/>
                          </a:solidFill>
                          <a:effectLst/>
                          <a:latin typeface="Arial Narrow"/>
                          <a:ea typeface="+mn-ea"/>
                          <a:cs typeface="Arial Narrow"/>
                        </a:rPr>
                        <a:t> Crow </a:t>
                      </a:r>
                      <a:r>
                        <a:rPr lang="en-US" sz="2000" kern="1200" dirty="0" smtClean="0">
                          <a:solidFill>
                            <a:srgbClr val="FFFFFF"/>
                          </a:solidFill>
                          <a:effectLst/>
                          <a:latin typeface="Arial Narrow"/>
                          <a:ea typeface="+mn-ea"/>
                          <a:cs typeface="Arial Narrow"/>
                        </a:rPr>
                        <a:t>laws. </a:t>
                      </a:r>
                      <a:endParaRPr lang="en-US" sz="2000" dirty="0">
                        <a:solidFill>
                          <a:srgbClr val="FFFFFF"/>
                        </a:solidFill>
                        <a:latin typeface="Arial Narrow"/>
                        <a:cs typeface="Arial Narrow"/>
                      </a:endParaRPr>
                    </a:p>
                  </a:txBody>
                  <a:tcPr/>
                </a:tc>
              </a:tr>
            </a:tbl>
          </a:graphicData>
        </a:graphic>
      </p:graphicFrame>
      <p:sp>
        <p:nvSpPr>
          <p:cNvPr id="4" name="TextBox 3"/>
          <p:cNvSpPr txBox="1"/>
          <p:nvPr/>
        </p:nvSpPr>
        <p:spPr>
          <a:xfrm>
            <a:off x="228600" y="304800"/>
            <a:ext cx="8785578" cy="523220"/>
          </a:xfrm>
          <a:prstGeom prst="rect">
            <a:avLst/>
          </a:prstGeom>
          <a:noFill/>
        </p:spPr>
        <p:txBody>
          <a:bodyPr wrap="none" rtlCol="0">
            <a:spAutoFit/>
          </a:bodyPr>
          <a:lstStyle/>
          <a:p>
            <a:r>
              <a:rPr lang="en-US" sz="2800" b="1" u="sng" dirty="0">
                <a:solidFill>
                  <a:srgbClr val="FFFFFF"/>
                </a:solidFill>
                <a:latin typeface="Arial Narrow"/>
                <a:cs typeface="Arial Narrow"/>
              </a:rPr>
              <a:t>How African Americans Were Affected </a:t>
            </a:r>
            <a:r>
              <a:rPr lang="en-US" sz="2800" b="1" u="sng" dirty="0" smtClean="0">
                <a:solidFill>
                  <a:srgbClr val="FFFFFF"/>
                </a:solidFill>
                <a:latin typeface="Arial Narrow"/>
                <a:cs typeface="Arial Narrow"/>
              </a:rPr>
              <a:t>During Reconstruction</a:t>
            </a:r>
            <a:endParaRPr lang="en-US" sz="2800" u="sng" dirty="0">
              <a:solidFill>
                <a:srgbClr val="FFFFFF"/>
              </a:solidFill>
              <a:latin typeface="Arial Narrow"/>
              <a:cs typeface="Arial Narrow"/>
            </a:endParaRPr>
          </a:p>
        </p:txBody>
      </p:sp>
    </p:spTree>
    <p:extLst>
      <p:ext uri="{BB962C8B-B14F-4D97-AF65-F5344CB8AC3E}">
        <p14:creationId xmlns:p14="http://schemas.microsoft.com/office/powerpoint/2010/main" val="1113946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152400"/>
            <a:ext cx="8229600" cy="1143000"/>
          </a:xfrm>
        </p:spPr>
        <p:txBody>
          <a:bodyPr/>
          <a:lstStyle/>
          <a:p>
            <a:pPr eaLnBrk="1" hangingPunct="1"/>
            <a:r>
              <a:rPr lang="en-US" dirty="0" smtClean="0">
                <a:latin typeface="Arial Narrow" pitchFamily="34" charset="0"/>
              </a:rPr>
              <a:t>Important People</a:t>
            </a:r>
          </a:p>
        </p:txBody>
      </p:sp>
      <p:sp>
        <p:nvSpPr>
          <p:cNvPr id="25602" name="Content Placeholder 2"/>
          <p:cNvSpPr>
            <a:spLocks noGrp="1"/>
          </p:cNvSpPr>
          <p:nvPr>
            <p:ph sz="half" idx="1"/>
          </p:nvPr>
        </p:nvSpPr>
        <p:spPr>
          <a:xfrm>
            <a:off x="304800" y="1600200"/>
            <a:ext cx="4343400" cy="4525963"/>
          </a:xfrm>
        </p:spPr>
        <p:txBody>
          <a:bodyPr/>
          <a:lstStyle/>
          <a:p>
            <a:pPr eaLnBrk="1" hangingPunct="1"/>
            <a:r>
              <a:rPr lang="en-US" sz="4400" dirty="0" smtClean="0">
                <a:solidFill>
                  <a:srgbClr val="FFC000"/>
                </a:solidFill>
                <a:latin typeface="Arial Narrow" pitchFamily="34" charset="0"/>
              </a:rPr>
              <a:t>Abraham Lincoln:</a:t>
            </a:r>
          </a:p>
          <a:p>
            <a:pPr eaLnBrk="1" hangingPunct="1"/>
            <a:r>
              <a:rPr lang="en-US" sz="3500" dirty="0" smtClean="0">
                <a:latin typeface="Arial Narrow" pitchFamily="34" charset="0"/>
              </a:rPr>
              <a:t>His reconstruction plan called for reconciliation (making up) and he wanted to preserve the union not punish the South.</a:t>
            </a:r>
          </a:p>
          <a:p>
            <a:pPr eaLnBrk="1" hangingPunct="1"/>
            <a:endParaRPr lang="en-US" dirty="0" smtClean="0"/>
          </a:p>
        </p:txBody>
      </p:sp>
      <p:pic>
        <p:nvPicPr>
          <p:cNvPr id="25603" name="Content Placeholder 5" descr="41799_12336859853_4539261_n.jpg"/>
          <p:cNvPicPr>
            <a:picLocks noGrp="1" noChangeAspect="1"/>
          </p:cNvPicPr>
          <p:nvPr>
            <p:ph sz="half" idx="2"/>
          </p:nvPr>
        </p:nvPicPr>
        <p:blipFill>
          <a:blip r:embed="rId2"/>
          <a:srcRect/>
          <a:stretch>
            <a:fillRect/>
          </a:stretch>
        </p:blipFill>
        <p:spPr>
          <a:xfrm>
            <a:off x="4953000" y="1600200"/>
            <a:ext cx="3598863" cy="4713288"/>
          </a:xfr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Content Placeholder 5" descr="robetelee.jpg"/>
          <p:cNvPicPr>
            <a:picLocks noGrp="1" noChangeAspect="1"/>
          </p:cNvPicPr>
          <p:nvPr>
            <p:ph sz="half" idx="1"/>
          </p:nvPr>
        </p:nvPicPr>
        <p:blipFill>
          <a:blip r:embed="rId2"/>
          <a:srcRect/>
          <a:stretch>
            <a:fillRect/>
          </a:stretch>
        </p:blipFill>
        <p:spPr>
          <a:xfrm>
            <a:off x="606425" y="1600200"/>
            <a:ext cx="3740150" cy="4525963"/>
          </a:xfrm>
        </p:spPr>
      </p:pic>
      <p:sp>
        <p:nvSpPr>
          <p:cNvPr id="4" name="Content Placeholder 3"/>
          <p:cNvSpPr>
            <a:spLocks noGrp="1"/>
          </p:cNvSpPr>
          <p:nvPr>
            <p:ph sz="half" idx="2"/>
          </p:nvPr>
        </p:nvSpPr>
        <p:spPr>
          <a:xfrm>
            <a:off x="4343400" y="1371600"/>
            <a:ext cx="4572000" cy="5257800"/>
          </a:xfrm>
        </p:spPr>
        <p:txBody>
          <a:bodyPr rtlCol="0">
            <a:normAutofit/>
          </a:bodyPr>
          <a:lstStyle/>
          <a:p>
            <a:pPr eaLnBrk="1" fontAlgn="auto" hangingPunct="1">
              <a:spcAft>
                <a:spcPts val="0"/>
              </a:spcAft>
              <a:buFont typeface="Arial" pitchFamily="34" charset="0"/>
              <a:buChar char="•"/>
              <a:defRPr/>
            </a:pPr>
            <a:r>
              <a:rPr lang="en-US" sz="5200" dirty="0" smtClean="0">
                <a:solidFill>
                  <a:srgbClr val="FFC000"/>
                </a:solidFill>
                <a:latin typeface="Arial Narrow" pitchFamily="34" charset="0"/>
              </a:rPr>
              <a:t>Robert E. Lee:</a:t>
            </a:r>
          </a:p>
          <a:p>
            <a:pPr eaLnBrk="1" fontAlgn="auto" hangingPunct="1">
              <a:spcAft>
                <a:spcPts val="0"/>
              </a:spcAft>
              <a:buFont typeface="Arial" pitchFamily="34" charset="0"/>
              <a:buChar char="•"/>
              <a:defRPr/>
            </a:pPr>
            <a:r>
              <a:rPr lang="en-US" sz="3200" dirty="0" smtClean="0">
                <a:latin typeface="Arial Narrow" pitchFamily="34" charset="0"/>
              </a:rPr>
              <a:t>He urged southerners to reconcile (make up) with northerners at the end of the war and reunite.</a:t>
            </a:r>
          </a:p>
          <a:p>
            <a:pPr eaLnBrk="1" fontAlgn="auto" hangingPunct="1">
              <a:spcAft>
                <a:spcPts val="0"/>
              </a:spcAft>
              <a:buFont typeface="Arial" pitchFamily="34" charset="0"/>
              <a:buChar char="•"/>
              <a:defRPr/>
            </a:pPr>
            <a:r>
              <a:rPr lang="en-US" sz="3200" dirty="0" smtClean="0">
                <a:latin typeface="Arial Narrow" pitchFamily="34" charset="0"/>
              </a:rPr>
              <a:t> </a:t>
            </a:r>
            <a:r>
              <a:rPr lang="en-US" sz="3200" dirty="0" smtClean="0">
                <a:latin typeface="Arial Narrow" pitchFamily="34" charset="0"/>
              </a:rPr>
              <a:t>He </a:t>
            </a:r>
            <a:r>
              <a:rPr lang="en-US" sz="3200" dirty="0" smtClean="0">
                <a:latin typeface="Arial Narrow" pitchFamily="34" charset="0"/>
              </a:rPr>
              <a:t>also became president of Washington College, which is now called Washington and Lee.</a:t>
            </a:r>
            <a:endParaRPr lang="en-US" sz="3200" dirty="0">
              <a:latin typeface="Arial Narrow" pitchFamily="34" charset="0"/>
            </a:endParaRPr>
          </a:p>
        </p:txBody>
      </p:sp>
      <p:sp>
        <p:nvSpPr>
          <p:cNvPr id="26627" name="Title 1"/>
          <p:cNvSpPr>
            <a:spLocks noGrp="1"/>
          </p:cNvSpPr>
          <p:nvPr>
            <p:ph type="title"/>
          </p:nvPr>
        </p:nvSpPr>
        <p:spPr>
          <a:xfrm>
            <a:off x="152400" y="152400"/>
            <a:ext cx="8763000" cy="1143000"/>
          </a:xfrm>
        </p:spPr>
        <p:txBody>
          <a:bodyPr/>
          <a:lstStyle/>
          <a:p>
            <a:pPr eaLnBrk="1" hangingPunct="1"/>
            <a:r>
              <a:rPr lang="en-US" dirty="0" smtClean="0">
                <a:latin typeface="Arial Narrow" pitchFamily="34" charset="0"/>
              </a:rPr>
              <a:t>Important People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524000"/>
            <a:ext cx="4419600" cy="4525963"/>
          </a:xfrm>
        </p:spPr>
        <p:txBody>
          <a:bodyPr rtlCol="0">
            <a:normAutofit fontScale="92500" lnSpcReduction="10000"/>
          </a:bodyPr>
          <a:lstStyle/>
          <a:p>
            <a:pPr eaLnBrk="1" fontAlgn="auto" hangingPunct="1">
              <a:spcAft>
                <a:spcPts val="0"/>
              </a:spcAft>
              <a:buFont typeface="Arial" pitchFamily="34" charset="0"/>
              <a:buChar char="•"/>
              <a:defRPr/>
            </a:pPr>
            <a:r>
              <a:rPr lang="en-US" sz="4300" dirty="0" smtClean="0">
                <a:solidFill>
                  <a:srgbClr val="FFC000"/>
                </a:solidFill>
                <a:latin typeface="Arial Narrow" pitchFamily="34" charset="0"/>
              </a:rPr>
              <a:t>Frederick Douglass:</a:t>
            </a:r>
          </a:p>
          <a:p>
            <a:pPr eaLnBrk="1" fontAlgn="auto" hangingPunct="1">
              <a:spcAft>
                <a:spcPts val="0"/>
              </a:spcAft>
              <a:buFont typeface="Arial" pitchFamily="34" charset="0"/>
              <a:buChar char="•"/>
              <a:defRPr/>
            </a:pPr>
            <a:r>
              <a:rPr lang="en-US" sz="4000" dirty="0" smtClean="0">
                <a:latin typeface="Arial Narrow" pitchFamily="34" charset="0"/>
              </a:rPr>
              <a:t>He fought for the amendments that guaranteed voting rights and he was a powerful voice for African Americans and human rights for all.</a:t>
            </a:r>
            <a:endParaRPr lang="en-US" sz="4000" dirty="0" smtClean="0">
              <a:solidFill>
                <a:srgbClr val="FFC000"/>
              </a:solidFill>
              <a:latin typeface="Arial Narrow" pitchFamily="34" charset="0"/>
            </a:endParaRPr>
          </a:p>
        </p:txBody>
      </p:sp>
      <p:pic>
        <p:nvPicPr>
          <p:cNvPr id="27650" name="Content Placeholder 5" descr="4fred16s.jpg"/>
          <p:cNvPicPr>
            <a:picLocks noGrp="1" noChangeAspect="1"/>
          </p:cNvPicPr>
          <p:nvPr>
            <p:ph sz="half" idx="2"/>
          </p:nvPr>
        </p:nvPicPr>
        <p:blipFill>
          <a:blip r:embed="rId2"/>
          <a:srcRect/>
          <a:stretch>
            <a:fillRect/>
          </a:stretch>
        </p:blipFill>
        <p:spPr>
          <a:xfrm>
            <a:off x="5029200" y="1752600"/>
            <a:ext cx="3471863" cy="3957638"/>
          </a:xfrm>
        </p:spPr>
      </p:pic>
      <p:sp>
        <p:nvSpPr>
          <p:cNvPr id="27651" name="Title 1"/>
          <p:cNvSpPr>
            <a:spLocks noGrp="1"/>
          </p:cNvSpPr>
          <p:nvPr>
            <p:ph type="title"/>
          </p:nvPr>
        </p:nvSpPr>
        <p:spPr>
          <a:xfrm>
            <a:off x="457200" y="152400"/>
            <a:ext cx="8229600" cy="1143000"/>
          </a:xfrm>
        </p:spPr>
        <p:txBody>
          <a:bodyPr/>
          <a:lstStyle/>
          <a:p>
            <a:pPr eaLnBrk="1" hangingPunct="1"/>
            <a:r>
              <a:rPr lang="en-US" dirty="0" smtClean="0">
                <a:latin typeface="Arial Narrow" pitchFamily="34" charset="0"/>
              </a:rPr>
              <a:t>Important People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304800"/>
            <a:ext cx="8839200" cy="6432531"/>
          </a:xfrm>
          <a:prstGeom prst="rect">
            <a:avLst/>
          </a:prstGeom>
          <a:solidFill>
            <a:srgbClr val="2D5B01"/>
          </a:solidFill>
        </p:spPr>
        <p:txBody>
          <a:bodyPr wrap="square" rtlCol="0">
            <a:spAutoFit/>
          </a:bodyPr>
          <a:lstStyle/>
          <a:p>
            <a:pPr algn="ctr"/>
            <a:r>
              <a:rPr lang="en-US" sz="4400" u="sng" dirty="0">
                <a:solidFill>
                  <a:srgbClr val="FFCC00"/>
                </a:solidFill>
                <a:latin typeface="Arial Narrow" pitchFamily="34" charset="0"/>
              </a:rPr>
              <a:t>End of Reconstruction</a:t>
            </a:r>
            <a:endParaRPr lang="en-US" sz="4400" u="sng" dirty="0">
              <a:solidFill>
                <a:srgbClr val="FFCC00"/>
              </a:solidFill>
            </a:endParaRPr>
          </a:p>
          <a:p>
            <a:pPr marL="342900" indent="-342900">
              <a:buFont typeface="Arial"/>
              <a:buChar char="•"/>
            </a:pPr>
            <a:endParaRPr lang="en-US" sz="1100" dirty="0" smtClean="0">
              <a:solidFill>
                <a:srgbClr val="FFC000"/>
              </a:solidFill>
              <a:latin typeface="Arial Narrow" pitchFamily="34" charset="0"/>
            </a:endParaRPr>
          </a:p>
          <a:p>
            <a:pPr marL="342900" indent="-342900">
              <a:buFont typeface="Arial"/>
              <a:buChar char="•"/>
            </a:pPr>
            <a:r>
              <a:rPr lang="en-US" sz="2800" dirty="0" smtClean="0">
                <a:solidFill>
                  <a:srgbClr val="FFFFFF"/>
                </a:solidFill>
                <a:latin typeface="Arial Narrow" pitchFamily="34" charset="0"/>
              </a:rPr>
              <a:t>By </a:t>
            </a:r>
            <a:r>
              <a:rPr lang="en-US" sz="2800" dirty="0">
                <a:solidFill>
                  <a:srgbClr val="FFFFFF"/>
                </a:solidFill>
                <a:latin typeface="Arial Narrow" pitchFamily="34" charset="0"/>
              </a:rPr>
              <a:t>1877, both Northerners and Southerners were feeling frustrated with Reconstruction, the bad economy, and the fighting in </a:t>
            </a:r>
            <a:r>
              <a:rPr lang="en-US" sz="2800" dirty="0" smtClean="0">
                <a:solidFill>
                  <a:srgbClr val="FFFFFF"/>
                </a:solidFill>
                <a:latin typeface="Arial Narrow" pitchFamily="34" charset="0"/>
              </a:rPr>
              <a:t>Congress.</a:t>
            </a:r>
            <a:endParaRPr lang="en-US" sz="2800" dirty="0">
              <a:solidFill>
                <a:srgbClr val="FFFFFF"/>
              </a:solidFill>
              <a:latin typeface="Arial Narrow" pitchFamily="34" charset="0"/>
            </a:endParaRPr>
          </a:p>
          <a:p>
            <a:pPr lvl="0"/>
            <a:endParaRPr lang="en-US" sz="1200" dirty="0" smtClean="0">
              <a:solidFill>
                <a:schemeClr val="bg1"/>
              </a:solidFill>
              <a:latin typeface="Arial Narrow"/>
              <a:cs typeface="Arial Narrow"/>
            </a:endParaRPr>
          </a:p>
          <a:p>
            <a:pPr marL="342900" lvl="0" indent="-342900">
              <a:buFont typeface="Arial"/>
              <a:buChar char="•"/>
            </a:pPr>
            <a:r>
              <a:rPr lang="en-US" sz="2800" dirty="0" smtClean="0">
                <a:solidFill>
                  <a:schemeClr val="bg1"/>
                </a:solidFill>
                <a:latin typeface="Arial Narrow"/>
                <a:cs typeface="Arial Narrow"/>
              </a:rPr>
              <a:t>Reconstruction </a:t>
            </a:r>
            <a:r>
              <a:rPr lang="en-US" sz="2800" dirty="0">
                <a:solidFill>
                  <a:schemeClr val="bg1"/>
                </a:solidFill>
                <a:latin typeface="Arial Narrow"/>
                <a:cs typeface="Arial Narrow"/>
              </a:rPr>
              <a:t>ended </a:t>
            </a:r>
            <a:r>
              <a:rPr lang="en-US" sz="2800" dirty="0" smtClean="0">
                <a:solidFill>
                  <a:schemeClr val="bg1"/>
                </a:solidFill>
                <a:latin typeface="Arial Narrow"/>
                <a:cs typeface="Arial Narrow"/>
              </a:rPr>
              <a:t>in </a:t>
            </a:r>
            <a:r>
              <a:rPr lang="en-US" sz="2800" dirty="0" smtClean="0">
                <a:solidFill>
                  <a:srgbClr val="FFFF00"/>
                </a:solidFill>
                <a:latin typeface="Arial Narrow"/>
                <a:cs typeface="Arial Narrow"/>
              </a:rPr>
              <a:t>1877</a:t>
            </a:r>
            <a:r>
              <a:rPr lang="en-US" sz="2800" dirty="0" smtClean="0">
                <a:solidFill>
                  <a:schemeClr val="bg1"/>
                </a:solidFill>
                <a:latin typeface="Arial Narrow"/>
                <a:cs typeface="Arial Narrow"/>
              </a:rPr>
              <a:t>as </a:t>
            </a:r>
            <a:r>
              <a:rPr lang="en-US" sz="2800" dirty="0">
                <a:solidFill>
                  <a:schemeClr val="bg1"/>
                </a:solidFill>
                <a:latin typeface="Arial Narrow"/>
                <a:cs typeface="Arial Narrow"/>
              </a:rPr>
              <a:t>a result of a </a:t>
            </a:r>
            <a:r>
              <a:rPr lang="en-US" sz="2800" dirty="0" smtClean="0">
                <a:solidFill>
                  <a:srgbClr val="FFFF00"/>
                </a:solidFill>
                <a:latin typeface="Arial Narrow"/>
                <a:cs typeface="Arial Narrow"/>
              </a:rPr>
              <a:t>compromise</a:t>
            </a:r>
            <a:r>
              <a:rPr lang="en-US" sz="2800" dirty="0" smtClean="0">
                <a:solidFill>
                  <a:schemeClr val="bg1"/>
                </a:solidFill>
                <a:latin typeface="Arial Narrow"/>
                <a:cs typeface="Arial Narrow"/>
              </a:rPr>
              <a:t> </a:t>
            </a:r>
            <a:r>
              <a:rPr lang="en-US" sz="2800" dirty="0">
                <a:solidFill>
                  <a:schemeClr val="bg1"/>
                </a:solidFill>
                <a:latin typeface="Arial Narrow"/>
                <a:cs typeface="Arial Narrow"/>
              </a:rPr>
              <a:t>over the outcome of the </a:t>
            </a:r>
            <a:r>
              <a:rPr lang="en-US" sz="2800" dirty="0" smtClean="0">
                <a:solidFill>
                  <a:srgbClr val="FFFF00"/>
                </a:solidFill>
                <a:latin typeface="Arial Narrow"/>
                <a:cs typeface="Arial Narrow"/>
              </a:rPr>
              <a:t>election</a:t>
            </a:r>
            <a:r>
              <a:rPr lang="en-US" sz="2800" dirty="0" smtClean="0">
                <a:solidFill>
                  <a:schemeClr val="bg1"/>
                </a:solidFill>
                <a:latin typeface="Arial Narrow"/>
                <a:cs typeface="Arial Narrow"/>
              </a:rPr>
              <a:t> of </a:t>
            </a:r>
            <a:r>
              <a:rPr lang="en-US" sz="2800" dirty="0">
                <a:solidFill>
                  <a:schemeClr val="bg1"/>
                </a:solidFill>
                <a:latin typeface="Arial Narrow"/>
                <a:cs typeface="Arial Narrow"/>
              </a:rPr>
              <a:t>1876</a:t>
            </a:r>
            <a:r>
              <a:rPr lang="en-US" sz="2800" dirty="0" smtClean="0">
                <a:solidFill>
                  <a:schemeClr val="bg1"/>
                </a:solidFill>
                <a:latin typeface="Arial Narrow"/>
                <a:cs typeface="Arial Narrow"/>
              </a:rPr>
              <a:t>.</a:t>
            </a:r>
          </a:p>
          <a:p>
            <a:pPr marL="342900" lvl="0" indent="-342900">
              <a:buFont typeface="Arial"/>
              <a:buChar char="•"/>
            </a:pPr>
            <a:endParaRPr lang="en-US" sz="1200" dirty="0">
              <a:solidFill>
                <a:schemeClr val="bg1"/>
              </a:solidFill>
              <a:latin typeface="Arial Narrow"/>
              <a:cs typeface="Arial Narrow"/>
            </a:endParaRPr>
          </a:p>
          <a:p>
            <a:pPr marL="342900" lvl="0" indent="-342900">
              <a:buFont typeface="Arial"/>
              <a:buChar char="•"/>
            </a:pPr>
            <a:r>
              <a:rPr lang="en-US" sz="2800" dirty="0">
                <a:solidFill>
                  <a:schemeClr val="bg1"/>
                </a:solidFill>
                <a:latin typeface="Arial Narrow"/>
                <a:cs typeface="Arial Narrow"/>
              </a:rPr>
              <a:t>All </a:t>
            </a:r>
            <a:r>
              <a:rPr lang="en-US" sz="2800" dirty="0" smtClean="0">
                <a:solidFill>
                  <a:srgbClr val="FFFF00"/>
                </a:solidFill>
                <a:latin typeface="Arial Narrow"/>
                <a:cs typeface="Arial Narrow"/>
              </a:rPr>
              <a:t>Federal Troops</a:t>
            </a:r>
            <a:r>
              <a:rPr lang="en-US" sz="2800" dirty="0" smtClean="0">
                <a:solidFill>
                  <a:schemeClr val="bg1"/>
                </a:solidFill>
                <a:latin typeface="Arial Narrow"/>
                <a:cs typeface="Arial Narrow"/>
              </a:rPr>
              <a:t> were </a:t>
            </a:r>
            <a:r>
              <a:rPr lang="en-US" sz="2800" dirty="0">
                <a:solidFill>
                  <a:schemeClr val="bg1"/>
                </a:solidFill>
                <a:latin typeface="Arial Narrow"/>
                <a:cs typeface="Arial Narrow"/>
              </a:rPr>
              <a:t>removed from the </a:t>
            </a:r>
            <a:r>
              <a:rPr lang="en-US" sz="2800" dirty="0" smtClean="0">
                <a:solidFill>
                  <a:srgbClr val="FFFF00"/>
                </a:solidFill>
                <a:latin typeface="Arial Narrow"/>
                <a:cs typeface="Arial Narrow"/>
              </a:rPr>
              <a:t>South</a:t>
            </a:r>
            <a:r>
              <a:rPr lang="en-US" sz="2800" dirty="0" smtClean="0">
                <a:solidFill>
                  <a:schemeClr val="bg1"/>
                </a:solidFill>
                <a:latin typeface="Arial Narrow"/>
                <a:cs typeface="Arial Narrow"/>
              </a:rPr>
              <a:t>, </a:t>
            </a:r>
            <a:r>
              <a:rPr lang="en-US" sz="2800" dirty="0">
                <a:solidFill>
                  <a:schemeClr val="bg1"/>
                </a:solidFill>
                <a:latin typeface="Arial Narrow"/>
                <a:cs typeface="Arial Narrow"/>
              </a:rPr>
              <a:t>leaving former slaves with no protection from the discriminating laws set by </a:t>
            </a:r>
            <a:r>
              <a:rPr lang="en-US" sz="2800" dirty="0" smtClean="0">
                <a:solidFill>
                  <a:schemeClr val="bg1"/>
                </a:solidFill>
                <a:latin typeface="Arial Narrow"/>
                <a:cs typeface="Arial Narrow"/>
              </a:rPr>
              <a:t>Southern States.</a:t>
            </a:r>
            <a:endParaRPr lang="en-US" sz="2800" dirty="0">
              <a:solidFill>
                <a:schemeClr val="bg1"/>
              </a:solidFill>
              <a:latin typeface="Arial Narrow"/>
              <a:cs typeface="Arial Narrow"/>
            </a:endParaRPr>
          </a:p>
          <a:p>
            <a:pPr marL="342900" lvl="0" indent="-342900">
              <a:buFont typeface="Arial"/>
              <a:buChar char="•"/>
            </a:pPr>
            <a:endParaRPr lang="en-US" sz="1400" dirty="0" smtClean="0">
              <a:solidFill>
                <a:schemeClr val="bg1"/>
              </a:solidFill>
              <a:latin typeface="Arial Narrow"/>
              <a:cs typeface="Arial Narrow"/>
            </a:endParaRPr>
          </a:p>
          <a:p>
            <a:pPr marL="342900" lvl="0" indent="-342900">
              <a:buFont typeface="Arial"/>
              <a:buChar char="•"/>
            </a:pPr>
            <a:r>
              <a:rPr lang="en-US" sz="2800" dirty="0" smtClean="0">
                <a:solidFill>
                  <a:schemeClr val="bg1"/>
                </a:solidFill>
                <a:latin typeface="Arial Narrow"/>
                <a:cs typeface="Arial Narrow"/>
              </a:rPr>
              <a:t>The </a:t>
            </a:r>
            <a:r>
              <a:rPr lang="en-US" sz="2800" dirty="0">
                <a:solidFill>
                  <a:schemeClr val="bg1"/>
                </a:solidFill>
                <a:latin typeface="Arial Narrow"/>
                <a:cs typeface="Arial Narrow"/>
              </a:rPr>
              <a:t>rights that African Americans had gained </a:t>
            </a:r>
            <a:r>
              <a:rPr lang="en-US" sz="2800" dirty="0" smtClean="0">
                <a:solidFill>
                  <a:schemeClr val="bg1"/>
                </a:solidFill>
                <a:latin typeface="Arial Narrow"/>
                <a:cs typeface="Arial Narrow"/>
              </a:rPr>
              <a:t>were </a:t>
            </a:r>
            <a:r>
              <a:rPr lang="en-US" sz="2800" dirty="0" smtClean="0">
                <a:solidFill>
                  <a:srgbClr val="FFFF00"/>
                </a:solidFill>
                <a:latin typeface="Arial Narrow"/>
                <a:cs typeface="Arial Narrow"/>
              </a:rPr>
              <a:t>lost </a:t>
            </a:r>
            <a:r>
              <a:rPr lang="en-US" sz="2800" dirty="0" smtClean="0">
                <a:solidFill>
                  <a:schemeClr val="bg1"/>
                </a:solidFill>
                <a:latin typeface="Arial Narrow"/>
                <a:cs typeface="Arial Narrow"/>
              </a:rPr>
              <a:t>through “</a:t>
            </a:r>
            <a:r>
              <a:rPr lang="en-US" sz="2800" dirty="0" smtClean="0">
                <a:solidFill>
                  <a:srgbClr val="FFFF00"/>
                </a:solidFill>
                <a:latin typeface="Arial Narrow"/>
                <a:cs typeface="Arial Narrow"/>
              </a:rPr>
              <a:t>Jim Crow</a:t>
            </a:r>
            <a:r>
              <a:rPr lang="en-US" sz="2800" dirty="0" smtClean="0">
                <a:solidFill>
                  <a:schemeClr val="bg1"/>
                </a:solidFill>
                <a:latin typeface="Arial Narrow"/>
                <a:cs typeface="Arial Narrow"/>
              </a:rPr>
              <a:t>” </a:t>
            </a:r>
            <a:r>
              <a:rPr lang="en-US" sz="2800" dirty="0">
                <a:solidFill>
                  <a:schemeClr val="bg1"/>
                </a:solidFill>
                <a:latin typeface="Arial Narrow"/>
                <a:cs typeface="Arial Narrow"/>
              </a:rPr>
              <a:t>L</a:t>
            </a:r>
            <a:r>
              <a:rPr lang="en-US" sz="2800" dirty="0" smtClean="0">
                <a:solidFill>
                  <a:schemeClr val="bg1"/>
                </a:solidFill>
                <a:latin typeface="Arial Narrow"/>
                <a:cs typeface="Arial Narrow"/>
              </a:rPr>
              <a:t>aws</a:t>
            </a:r>
            <a:r>
              <a:rPr lang="en-US" sz="2800" dirty="0">
                <a:solidFill>
                  <a:schemeClr val="bg1"/>
                </a:solidFill>
                <a:latin typeface="Arial Narrow"/>
                <a:cs typeface="Arial Narrow"/>
              </a:rPr>
              <a:t>, which institutionalized a system of legal segregation, </a:t>
            </a:r>
            <a:r>
              <a:rPr lang="en-US" sz="2800" i="1" dirty="0">
                <a:solidFill>
                  <a:schemeClr val="bg1"/>
                </a:solidFill>
                <a:latin typeface="Arial Narrow"/>
                <a:cs typeface="Arial Narrow"/>
              </a:rPr>
              <a:t>the separation of races in Southern society.</a:t>
            </a:r>
            <a:r>
              <a:rPr lang="en-US" sz="2800" dirty="0">
                <a:solidFill>
                  <a:schemeClr val="bg1"/>
                </a:solidFill>
                <a:latin typeface="Arial Narrow"/>
                <a:cs typeface="Arial Narrow"/>
              </a:rPr>
              <a:t> </a:t>
            </a:r>
          </a:p>
          <a:p>
            <a:endParaRPr lang="en-US" sz="1050" dirty="0">
              <a:solidFill>
                <a:schemeClr val="bg1"/>
              </a:solidFill>
              <a:latin typeface="Arial Narrow"/>
              <a:cs typeface="Arial Narrow"/>
            </a:endParaRPr>
          </a:p>
        </p:txBody>
      </p:sp>
    </p:spTree>
    <p:extLst>
      <p:ext uri="{BB962C8B-B14F-4D97-AF65-F5344CB8AC3E}">
        <p14:creationId xmlns:p14="http://schemas.microsoft.com/office/powerpoint/2010/main" val="30937405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685800"/>
          </a:xfrm>
        </p:spPr>
        <p:txBody>
          <a:bodyPr/>
          <a:lstStyle/>
          <a:p>
            <a:r>
              <a:rPr lang="en-US" sz="3600" dirty="0" smtClean="0">
                <a:solidFill>
                  <a:srgbClr val="FFCC00"/>
                </a:solidFill>
                <a:latin typeface="Rockwell Condensed" pitchFamily="18" charset="0"/>
              </a:rPr>
              <a:t>Compromise of 1877</a:t>
            </a:r>
            <a:endParaRPr lang="en-US" sz="3600" dirty="0">
              <a:solidFill>
                <a:srgbClr val="FFCC00"/>
              </a:solidFill>
              <a:latin typeface="Rockwell Condensed" pitchFamily="18" charset="0"/>
            </a:endParaRPr>
          </a:p>
        </p:txBody>
      </p:sp>
      <p:sp>
        <p:nvSpPr>
          <p:cNvPr id="4" name="Content Placeholder 3"/>
          <p:cNvSpPr>
            <a:spLocks noGrp="1"/>
          </p:cNvSpPr>
          <p:nvPr>
            <p:ph idx="1"/>
          </p:nvPr>
        </p:nvSpPr>
        <p:spPr>
          <a:xfrm>
            <a:off x="0" y="1219200"/>
            <a:ext cx="8839200" cy="5486400"/>
          </a:xfrm>
        </p:spPr>
        <p:txBody>
          <a:bodyPr/>
          <a:lstStyle/>
          <a:p>
            <a:pPr>
              <a:buNone/>
            </a:pPr>
            <a:r>
              <a:rPr lang="en-US" sz="2400" dirty="0" smtClean="0">
                <a:latin typeface="Rockwell Condensed" pitchFamily="18" charset="0"/>
              </a:rPr>
              <a:t>	</a:t>
            </a:r>
            <a:r>
              <a:rPr lang="en-US" sz="2000" dirty="0" smtClean="0">
                <a:latin typeface="Rockwell Condensed" pitchFamily="18" charset="0"/>
              </a:rPr>
              <a:t>	</a:t>
            </a:r>
            <a:r>
              <a:rPr lang="en-US" sz="2000" dirty="0" smtClean="0">
                <a:latin typeface="Rockwell Condensed" pitchFamily="18" charset="0"/>
              </a:rPr>
              <a:t>“Immediately </a:t>
            </a:r>
            <a:r>
              <a:rPr lang="en-US" sz="2000" dirty="0" smtClean="0">
                <a:latin typeface="Rockwell Condensed" pitchFamily="18" charset="0"/>
              </a:rPr>
              <a:t>after the presidential election of 1876, it became clear that the outcome of the race hinged largely on disputed returns from Florida, Louisiana and South Carolina--the only three states in the South with Reconstruction-era Republican governments still in power.  As a bipartisan congressional commission debated over the outcome early in 1877, allies of the Republican Party candidate Rutherford Hayes met in secret with moderate southern Democrats in order to negotiate acceptance of Hayes' election. The Democrats agreed not to block Hayes' victory on the condition that Republicans withdraw all federal troops from the South, thus consolidating Democratic control over the region. As a result of the so-called Compromise of 1877 (or Compromise of 1876), Florida, Louisiana and South Carolina became Democratic once again, effectively marking the end of the Reconstruction era</a:t>
            </a:r>
            <a:r>
              <a:rPr lang="en-US" sz="2000" dirty="0" smtClean="0">
                <a:latin typeface="Rockwell Condensed" pitchFamily="18" charset="0"/>
              </a:rPr>
              <a:t>.”</a:t>
            </a:r>
          </a:p>
          <a:p>
            <a:pPr>
              <a:buNone/>
            </a:pPr>
            <a:r>
              <a:rPr lang="en-US" sz="2000" dirty="0">
                <a:latin typeface="Rockwell Condensed" pitchFamily="18" charset="0"/>
              </a:rPr>
              <a:t>	</a:t>
            </a:r>
            <a:r>
              <a:rPr lang="en-US" sz="2000" dirty="0" smtClean="0">
                <a:latin typeface="Rockwell Condensed" pitchFamily="18" charset="0"/>
              </a:rPr>
              <a:t>						  </a:t>
            </a:r>
            <a:r>
              <a:rPr lang="en-US" sz="2000" i="1" dirty="0">
                <a:latin typeface="Rockwell Condensed" pitchFamily="18" charset="0"/>
              </a:rPr>
              <a:t> </a:t>
            </a:r>
            <a:r>
              <a:rPr lang="en-US" sz="2000" i="1" dirty="0" smtClean="0">
                <a:latin typeface="Rockwell Condensed" pitchFamily="18" charset="0"/>
              </a:rPr>
              <a:t>            - History Channel </a:t>
            </a:r>
          </a:p>
          <a:p>
            <a:pPr>
              <a:buNone/>
            </a:pPr>
            <a:endParaRPr lang="en-US" sz="1800" dirty="0">
              <a:latin typeface="Rockwell Condensed" pitchFamily="18" charset="0"/>
            </a:endParaRPr>
          </a:p>
          <a:p>
            <a:pPr algn="r">
              <a:buNone/>
            </a:pPr>
            <a:r>
              <a:rPr lang="en-US" sz="1400" dirty="0" smtClean="0">
                <a:latin typeface="Rockwell Condensed" pitchFamily="18" charset="0"/>
              </a:rPr>
              <a:t>-</a:t>
            </a:r>
            <a:r>
              <a:rPr lang="en-US" sz="1100" dirty="0" smtClean="0">
                <a:hlinkClick r:id="rId2"/>
              </a:rPr>
              <a:t>http://www.history.com/topics/compromise-of-1877</a:t>
            </a:r>
            <a:endParaRPr lang="en-US" sz="1100" dirty="0" smtClean="0"/>
          </a:p>
          <a:p>
            <a:pPr algn="r">
              <a:buNone/>
            </a:pPr>
            <a:r>
              <a:rPr lang="en-US" sz="1100" dirty="0" smtClean="0">
                <a:hlinkClick r:id="rId3"/>
              </a:rPr>
              <a:t>http://www.u-s-history.com/pages/h396.html</a:t>
            </a:r>
            <a:endParaRPr lang="en-US" sz="1100" dirty="0" smtClean="0"/>
          </a:p>
          <a:p>
            <a:pPr algn="r">
              <a:buNone/>
            </a:pPr>
            <a:endParaRPr lang="en-US" sz="1100" dirty="0" smtClean="0"/>
          </a:p>
          <a:p>
            <a:pPr>
              <a:buNone/>
            </a:pPr>
            <a:endParaRPr lang="en-US" sz="2000" dirty="0" smtClean="0">
              <a:latin typeface="Rockwell Condensed" pitchFamily="18" charset="0"/>
            </a:endParaRPr>
          </a:p>
        </p:txBody>
      </p:sp>
    </p:spTree>
    <p:extLst>
      <p:ext uri="{BB962C8B-B14F-4D97-AF65-F5344CB8AC3E}">
        <p14:creationId xmlns:p14="http://schemas.microsoft.com/office/powerpoint/2010/main" val="17512976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a:xfrm>
            <a:off x="457200" y="152400"/>
            <a:ext cx="8229600" cy="1143000"/>
          </a:xfrm>
        </p:spPr>
        <p:txBody>
          <a:bodyPr/>
          <a:lstStyle/>
          <a:p>
            <a:pPr eaLnBrk="1" hangingPunct="1"/>
            <a:r>
              <a:rPr lang="en-US" dirty="0" smtClean="0">
                <a:latin typeface="Arial Narrow" pitchFamily="34" charset="0"/>
              </a:rPr>
              <a:t>Reconstruction Vocabulary:</a:t>
            </a:r>
          </a:p>
        </p:txBody>
      </p:sp>
      <p:sp>
        <p:nvSpPr>
          <p:cNvPr id="14338" name="Content Placeholder 5"/>
          <p:cNvSpPr>
            <a:spLocks noGrp="1"/>
          </p:cNvSpPr>
          <p:nvPr>
            <p:ph sz="half" idx="1"/>
          </p:nvPr>
        </p:nvSpPr>
        <p:spPr/>
        <p:txBody>
          <a:bodyPr/>
          <a:lstStyle/>
          <a:p>
            <a:pPr eaLnBrk="1" hangingPunct="1">
              <a:lnSpc>
                <a:spcPct val="80000"/>
              </a:lnSpc>
            </a:pPr>
            <a:r>
              <a:rPr lang="en-US" sz="3600" dirty="0" smtClean="0">
                <a:latin typeface="Arial Narrow" pitchFamily="34" charset="0"/>
              </a:rPr>
              <a:t>Reconstruction</a:t>
            </a:r>
          </a:p>
          <a:p>
            <a:pPr eaLnBrk="1" hangingPunct="1">
              <a:lnSpc>
                <a:spcPct val="80000"/>
              </a:lnSpc>
            </a:pPr>
            <a:r>
              <a:rPr lang="en-US" sz="3600" dirty="0" smtClean="0">
                <a:solidFill>
                  <a:srgbClr val="FFFF00"/>
                </a:solidFill>
                <a:latin typeface="Arial Narrow" pitchFamily="34" charset="0"/>
              </a:rPr>
              <a:t>Public Office</a:t>
            </a:r>
          </a:p>
          <a:p>
            <a:pPr eaLnBrk="1" hangingPunct="1">
              <a:lnSpc>
                <a:spcPct val="80000"/>
              </a:lnSpc>
            </a:pPr>
            <a:r>
              <a:rPr lang="en-US" sz="3600" dirty="0" smtClean="0">
                <a:latin typeface="Arial Narrow" pitchFamily="34" charset="0"/>
              </a:rPr>
              <a:t>Federal</a:t>
            </a:r>
          </a:p>
          <a:p>
            <a:pPr eaLnBrk="1" hangingPunct="1">
              <a:lnSpc>
                <a:spcPct val="80000"/>
              </a:lnSpc>
            </a:pPr>
            <a:r>
              <a:rPr lang="en-US" sz="3600" dirty="0" smtClean="0">
                <a:solidFill>
                  <a:srgbClr val="FFFF00"/>
                </a:solidFill>
                <a:latin typeface="Arial Narrow" pitchFamily="34" charset="0"/>
              </a:rPr>
              <a:t>Freedman’s Bureau</a:t>
            </a:r>
          </a:p>
          <a:p>
            <a:pPr eaLnBrk="1" hangingPunct="1">
              <a:lnSpc>
                <a:spcPct val="80000"/>
              </a:lnSpc>
            </a:pPr>
            <a:r>
              <a:rPr lang="en-US" sz="3600" dirty="0" smtClean="0">
                <a:latin typeface="Arial Narrow" pitchFamily="34" charset="0"/>
              </a:rPr>
              <a:t>Carpetbaggers</a:t>
            </a:r>
          </a:p>
          <a:p>
            <a:pPr eaLnBrk="1" hangingPunct="1">
              <a:lnSpc>
                <a:spcPct val="80000"/>
              </a:lnSpc>
            </a:pPr>
            <a:r>
              <a:rPr lang="en-US" sz="3600" dirty="0" smtClean="0">
                <a:solidFill>
                  <a:srgbClr val="FFFF00"/>
                </a:solidFill>
                <a:latin typeface="Arial Narrow" pitchFamily="34" charset="0"/>
              </a:rPr>
              <a:t>Civil Rights</a:t>
            </a:r>
          </a:p>
          <a:p>
            <a:pPr eaLnBrk="1" hangingPunct="1">
              <a:lnSpc>
                <a:spcPct val="80000"/>
              </a:lnSpc>
            </a:pPr>
            <a:r>
              <a:rPr lang="en-US" sz="3600" dirty="0" smtClean="0">
                <a:latin typeface="Arial Narrow" pitchFamily="34" charset="0"/>
              </a:rPr>
              <a:t>Black Codes</a:t>
            </a:r>
          </a:p>
          <a:p>
            <a:pPr eaLnBrk="1" hangingPunct="1">
              <a:lnSpc>
                <a:spcPct val="80000"/>
              </a:lnSpc>
              <a:buFont typeface="Arial" charset="0"/>
              <a:buNone/>
            </a:pPr>
            <a:endParaRPr lang="en-US" sz="2600" dirty="0" smtClean="0"/>
          </a:p>
        </p:txBody>
      </p:sp>
      <p:sp>
        <p:nvSpPr>
          <p:cNvPr id="7" name="Content Placeholder 6"/>
          <p:cNvSpPr>
            <a:spLocks noGrp="1"/>
          </p:cNvSpPr>
          <p:nvPr>
            <p:ph sz="half" idx="2"/>
          </p:nvPr>
        </p:nvSpPr>
        <p:spPr/>
        <p:txBody>
          <a:bodyPr rtlCol="0">
            <a:normAutofit fontScale="92500" lnSpcReduction="10000"/>
          </a:bodyPr>
          <a:lstStyle/>
          <a:p>
            <a:pPr eaLnBrk="1" fontAlgn="auto" hangingPunct="1">
              <a:spcAft>
                <a:spcPts val="0"/>
              </a:spcAft>
              <a:buFont typeface="Arial" pitchFamily="34" charset="0"/>
              <a:buChar char="•"/>
              <a:defRPr/>
            </a:pPr>
            <a:r>
              <a:rPr lang="en-US" sz="3900" dirty="0" smtClean="0">
                <a:solidFill>
                  <a:srgbClr val="FFFF00"/>
                </a:solidFill>
                <a:latin typeface="Arial Narrow" pitchFamily="34" charset="0"/>
              </a:rPr>
              <a:t>Jim Crow Laws</a:t>
            </a:r>
          </a:p>
          <a:p>
            <a:pPr eaLnBrk="1" fontAlgn="auto" hangingPunct="1">
              <a:spcAft>
                <a:spcPts val="0"/>
              </a:spcAft>
              <a:buFont typeface="Arial" pitchFamily="34" charset="0"/>
              <a:buChar char="•"/>
              <a:defRPr/>
            </a:pPr>
            <a:r>
              <a:rPr lang="en-US" sz="3900" dirty="0" smtClean="0">
                <a:latin typeface="Arial Narrow" pitchFamily="34" charset="0"/>
              </a:rPr>
              <a:t>Citizenship</a:t>
            </a:r>
          </a:p>
          <a:p>
            <a:pPr eaLnBrk="1" fontAlgn="auto" hangingPunct="1">
              <a:spcAft>
                <a:spcPts val="0"/>
              </a:spcAft>
              <a:buFont typeface="Arial" pitchFamily="34" charset="0"/>
              <a:buChar char="•"/>
              <a:defRPr/>
            </a:pPr>
            <a:r>
              <a:rPr lang="en-US" sz="3900" dirty="0" smtClean="0">
                <a:solidFill>
                  <a:srgbClr val="FFFF00"/>
                </a:solidFill>
                <a:latin typeface="Arial Narrow" pitchFamily="34" charset="0"/>
              </a:rPr>
              <a:t>Reconciliation</a:t>
            </a:r>
          </a:p>
          <a:p>
            <a:pPr eaLnBrk="1" fontAlgn="auto" hangingPunct="1">
              <a:spcAft>
                <a:spcPts val="0"/>
              </a:spcAft>
              <a:buFont typeface="Arial" pitchFamily="34" charset="0"/>
              <a:buChar char="•"/>
              <a:defRPr/>
            </a:pPr>
            <a:r>
              <a:rPr lang="en-US" sz="3900" dirty="0" smtClean="0">
                <a:latin typeface="Arial Narrow" pitchFamily="34" charset="0"/>
              </a:rPr>
              <a:t>Preservation</a:t>
            </a:r>
          </a:p>
          <a:p>
            <a:pPr eaLnBrk="1" fontAlgn="auto" hangingPunct="1">
              <a:spcAft>
                <a:spcPts val="0"/>
              </a:spcAft>
              <a:buFont typeface="Arial" pitchFamily="34" charset="0"/>
              <a:buChar char="•"/>
              <a:defRPr/>
            </a:pPr>
            <a:r>
              <a:rPr lang="en-US" sz="3900" dirty="0" smtClean="0">
                <a:solidFill>
                  <a:srgbClr val="FFFF00"/>
                </a:solidFill>
                <a:latin typeface="Arial Narrow" pitchFamily="34" charset="0"/>
              </a:rPr>
              <a:t>Constitutional </a:t>
            </a:r>
          </a:p>
          <a:p>
            <a:pPr eaLnBrk="1" fontAlgn="auto" hangingPunct="1">
              <a:spcAft>
                <a:spcPts val="0"/>
              </a:spcAft>
              <a:buFont typeface="Arial" pitchFamily="34" charset="0"/>
              <a:buChar char="•"/>
              <a:defRPr/>
            </a:pPr>
            <a:r>
              <a:rPr lang="en-US" sz="3900" dirty="0" smtClean="0">
                <a:latin typeface="Arial Narrow" pitchFamily="34" charset="0"/>
              </a:rPr>
              <a:t>Amendment</a:t>
            </a:r>
          </a:p>
          <a:p>
            <a:pPr eaLnBrk="1" fontAlgn="auto" hangingPunct="1">
              <a:spcAft>
                <a:spcPts val="0"/>
              </a:spcAft>
              <a:buFont typeface="Arial" pitchFamily="34" charset="0"/>
              <a:buChar char="•"/>
              <a:defRPr/>
            </a:pPr>
            <a:r>
              <a:rPr lang="en-US" sz="3900" dirty="0" smtClean="0">
                <a:solidFill>
                  <a:srgbClr val="FFFF00"/>
                </a:solidFill>
                <a:latin typeface="Arial Narrow" pitchFamily="34" charset="0"/>
              </a:rPr>
              <a:t>Compromise</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4"/>
          <p:cNvSpPr>
            <a:spLocks noGrp="1"/>
          </p:cNvSpPr>
          <p:nvPr>
            <p:ph sz="half" idx="1"/>
          </p:nvPr>
        </p:nvSpPr>
        <p:spPr>
          <a:xfrm>
            <a:off x="304800" y="1981200"/>
            <a:ext cx="4724400" cy="4525963"/>
          </a:xfrm>
        </p:spPr>
        <p:txBody>
          <a:bodyPr/>
          <a:lstStyle/>
          <a:p>
            <a:pPr eaLnBrk="1" hangingPunct="1"/>
            <a:r>
              <a:rPr lang="en-US" sz="3600" dirty="0" smtClean="0">
                <a:latin typeface="Arial Narrow" pitchFamily="34" charset="0"/>
              </a:rPr>
              <a:t>Moderate Republicans: </a:t>
            </a:r>
          </a:p>
          <a:p>
            <a:pPr lvl="1"/>
            <a:r>
              <a:rPr lang="en-US" dirty="0" smtClean="0">
                <a:solidFill>
                  <a:srgbClr val="FFFF00"/>
                </a:solidFill>
                <a:latin typeface="Arial Narrow" pitchFamily="34" charset="0"/>
              </a:rPr>
              <a:t>Leaders like President Lincoln and Vice President Johnson… who wished to take it easy on the South so that they will peacefully rejoin the Union without too much resentment.</a:t>
            </a:r>
          </a:p>
          <a:p>
            <a:pPr eaLnBrk="1" hangingPunct="1"/>
            <a:endParaRPr lang="en-US" dirty="0" smtClean="0"/>
          </a:p>
        </p:txBody>
      </p:sp>
      <p:sp>
        <p:nvSpPr>
          <p:cNvPr id="19458" name="Title 1"/>
          <p:cNvSpPr>
            <a:spLocks noGrp="1"/>
          </p:cNvSpPr>
          <p:nvPr>
            <p:ph type="title"/>
          </p:nvPr>
        </p:nvSpPr>
        <p:spPr>
          <a:xfrm>
            <a:off x="457200" y="228600"/>
            <a:ext cx="8229600" cy="1143000"/>
          </a:xfrm>
        </p:spPr>
        <p:txBody>
          <a:bodyPr/>
          <a:lstStyle/>
          <a:p>
            <a:pPr eaLnBrk="1" hangingPunct="1"/>
            <a:r>
              <a:rPr lang="en-US" sz="3600" dirty="0" smtClean="0">
                <a:latin typeface="Arial Narrow" pitchFamily="34" charset="0"/>
                <a:cs typeface="Courier New" pitchFamily="49" charset="0"/>
              </a:rPr>
              <a:t>Opposing Views at the End of the Civil War</a:t>
            </a:r>
            <a:r>
              <a:rPr lang="en-US" sz="3600" u="none" dirty="0" smtClean="0">
                <a:latin typeface="Arial Narrow" pitchFamily="34" charset="0"/>
                <a:cs typeface="Courier New" pitchFamily="49" charset="0"/>
              </a:rPr>
              <a:t>:</a:t>
            </a:r>
          </a:p>
        </p:txBody>
      </p:sp>
      <p:pic>
        <p:nvPicPr>
          <p:cNvPr id="19459" name="Content Placeholder 9" descr="andrew johnson.jpg"/>
          <p:cNvPicPr>
            <a:picLocks noGrp="1" noChangeAspect="1"/>
          </p:cNvPicPr>
          <p:nvPr>
            <p:ph sz="half" idx="2"/>
          </p:nvPr>
        </p:nvPicPr>
        <p:blipFill>
          <a:blip r:embed="rId2"/>
          <a:srcRect/>
          <a:stretch>
            <a:fillRect/>
          </a:stretch>
        </p:blipFill>
        <p:spPr>
          <a:xfrm>
            <a:off x="5181600" y="1447800"/>
            <a:ext cx="3581400" cy="4866812"/>
          </a:xfrm>
        </p:spPr>
      </p:pic>
    </p:spTree>
    <p:extLst>
      <p:ext uri="{BB962C8B-B14F-4D97-AF65-F5344CB8AC3E}">
        <p14:creationId xmlns:p14="http://schemas.microsoft.com/office/powerpoint/2010/main" val="21032903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z="3600" dirty="0" smtClean="0">
                <a:latin typeface="Arial Narrow" pitchFamily="34" charset="0"/>
                <a:cs typeface="Courier New" pitchFamily="49" charset="0"/>
              </a:rPr>
              <a:t>Opposing Views at the End of the Civil War</a:t>
            </a:r>
            <a:r>
              <a:rPr lang="en-US" sz="3600" u="none" dirty="0" smtClean="0">
                <a:latin typeface="Arial Narrow" pitchFamily="34" charset="0"/>
                <a:cs typeface="Courier New" pitchFamily="49" charset="0"/>
              </a:rPr>
              <a:t>:</a:t>
            </a:r>
          </a:p>
        </p:txBody>
      </p:sp>
      <p:sp>
        <p:nvSpPr>
          <p:cNvPr id="16386" name="Content Placeholder 2"/>
          <p:cNvSpPr>
            <a:spLocks noGrp="1"/>
          </p:cNvSpPr>
          <p:nvPr>
            <p:ph sz="half" idx="1"/>
          </p:nvPr>
        </p:nvSpPr>
        <p:spPr>
          <a:xfrm>
            <a:off x="228600" y="2133600"/>
            <a:ext cx="4495800" cy="4525963"/>
          </a:xfrm>
        </p:spPr>
        <p:txBody>
          <a:bodyPr/>
          <a:lstStyle/>
          <a:p>
            <a:pPr eaLnBrk="1" hangingPunct="1"/>
            <a:r>
              <a:rPr lang="en-US" sz="4000" dirty="0" smtClean="0">
                <a:latin typeface="Arial Narrow" pitchFamily="34" charset="0"/>
              </a:rPr>
              <a:t>Radical Republicans: </a:t>
            </a:r>
          </a:p>
          <a:p>
            <a:pPr lvl="1"/>
            <a:r>
              <a:rPr lang="en-US" dirty="0" smtClean="0">
                <a:solidFill>
                  <a:srgbClr val="FFFF00"/>
                </a:solidFill>
                <a:latin typeface="Arial Narrow" pitchFamily="34" charset="0"/>
              </a:rPr>
              <a:t>The victorious northerners of the Republican party... who wanted to make radical reforms to punish the South and guarantee the rights of the newly freed slaves.</a:t>
            </a:r>
          </a:p>
          <a:p>
            <a:pPr eaLnBrk="1" hangingPunct="1"/>
            <a:endParaRPr lang="en-US" dirty="0" smtClean="0">
              <a:latin typeface="Arial Narrow" pitchFamily="34" charset="0"/>
            </a:endParaRPr>
          </a:p>
          <a:p>
            <a:pPr eaLnBrk="1" hangingPunct="1"/>
            <a:endParaRPr lang="en-US" dirty="0" smtClean="0">
              <a:latin typeface="Arial Narrow" pitchFamily="34" charset="0"/>
            </a:endParaRPr>
          </a:p>
          <a:p>
            <a:pPr eaLnBrk="1" hangingPunct="1"/>
            <a:endParaRPr lang="en-US" dirty="0" smtClean="0"/>
          </a:p>
        </p:txBody>
      </p:sp>
      <p:pic>
        <p:nvPicPr>
          <p:cNvPr id="16387" name="Content Placeholder 4" descr="radical republicans.jpg"/>
          <p:cNvPicPr>
            <a:picLocks noGrp="1" noChangeAspect="1"/>
          </p:cNvPicPr>
          <p:nvPr>
            <p:ph sz="half" idx="2"/>
          </p:nvPr>
        </p:nvPicPr>
        <p:blipFill>
          <a:blip r:embed="rId2"/>
          <a:srcRect/>
          <a:stretch>
            <a:fillRect/>
          </a:stretch>
        </p:blipFill>
        <p:spPr>
          <a:xfrm>
            <a:off x="4953000" y="2362200"/>
            <a:ext cx="3781596" cy="3024188"/>
          </a:xfrm>
        </p:spPr>
      </p:pic>
    </p:spTree>
    <p:extLst>
      <p:ext uri="{BB962C8B-B14F-4D97-AF65-F5344CB8AC3E}">
        <p14:creationId xmlns:p14="http://schemas.microsoft.com/office/powerpoint/2010/main" val="7713000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4"/>
          <p:cNvSpPr>
            <a:spLocks noGrp="1"/>
          </p:cNvSpPr>
          <p:nvPr>
            <p:ph sz="half" idx="1"/>
          </p:nvPr>
        </p:nvSpPr>
        <p:spPr>
          <a:xfrm>
            <a:off x="228600" y="1981200"/>
            <a:ext cx="4724400" cy="4525963"/>
          </a:xfrm>
        </p:spPr>
        <p:txBody>
          <a:bodyPr/>
          <a:lstStyle/>
          <a:p>
            <a:pPr eaLnBrk="1" hangingPunct="1"/>
            <a:r>
              <a:rPr lang="en-US" sz="4000" dirty="0" smtClean="0">
                <a:latin typeface="Arial Narrow" pitchFamily="34" charset="0"/>
              </a:rPr>
              <a:t>Southern Democrats</a:t>
            </a:r>
            <a:r>
              <a:rPr lang="en-US" sz="4000" dirty="0" smtClean="0">
                <a:latin typeface="Arial Narrow" pitchFamily="34" charset="0"/>
              </a:rPr>
              <a:t>: </a:t>
            </a:r>
          </a:p>
          <a:p>
            <a:pPr lvl="1"/>
            <a:r>
              <a:rPr lang="en-US" sz="3200" i="1" dirty="0" smtClean="0">
                <a:latin typeface="Arial Narrow" pitchFamily="34" charset="0"/>
              </a:rPr>
              <a:t>Defeated Southern Leaders</a:t>
            </a:r>
            <a:endParaRPr lang="en-US" sz="3200" i="1" dirty="0" smtClean="0">
              <a:latin typeface="Arial Narrow" pitchFamily="34" charset="0"/>
            </a:endParaRPr>
          </a:p>
          <a:p>
            <a:pPr lvl="1"/>
            <a:r>
              <a:rPr lang="en-US" dirty="0" smtClean="0">
                <a:solidFill>
                  <a:srgbClr val="FFFF00"/>
                </a:solidFill>
                <a:latin typeface="Arial Narrow" pitchFamily="34" charset="0"/>
              </a:rPr>
              <a:t>The war has been lost and the north has freed the slaves. They had to decide whether to heal old wounds or fight for what was lost.</a:t>
            </a:r>
          </a:p>
          <a:p>
            <a:pPr eaLnBrk="1" hangingPunct="1"/>
            <a:endParaRPr lang="en-US" dirty="0" smtClean="0"/>
          </a:p>
        </p:txBody>
      </p:sp>
      <p:sp>
        <p:nvSpPr>
          <p:cNvPr id="17410" name="Title 1"/>
          <p:cNvSpPr>
            <a:spLocks noGrp="1"/>
          </p:cNvSpPr>
          <p:nvPr>
            <p:ph type="title"/>
          </p:nvPr>
        </p:nvSpPr>
        <p:spPr>
          <a:xfrm>
            <a:off x="457200" y="304800"/>
            <a:ext cx="8229600" cy="1143000"/>
          </a:xfrm>
        </p:spPr>
        <p:txBody>
          <a:bodyPr/>
          <a:lstStyle/>
          <a:p>
            <a:pPr eaLnBrk="1" hangingPunct="1"/>
            <a:r>
              <a:rPr lang="en-US" sz="3600" dirty="0" smtClean="0">
                <a:latin typeface="Arial Narrow" pitchFamily="34" charset="0"/>
                <a:cs typeface="Courier New" pitchFamily="49" charset="0"/>
              </a:rPr>
              <a:t>Opposing Views at the End of the Civil War</a:t>
            </a:r>
            <a:r>
              <a:rPr lang="en-US" sz="3600" u="none" dirty="0" smtClean="0">
                <a:latin typeface="Arial Narrow" pitchFamily="34" charset="0"/>
                <a:cs typeface="Courier New" pitchFamily="49" charset="0"/>
              </a:rPr>
              <a:t>:</a:t>
            </a:r>
          </a:p>
        </p:txBody>
      </p:sp>
      <p:pic>
        <p:nvPicPr>
          <p:cNvPr id="17411" name="Content Placeholder 11" descr="surrender.jpg"/>
          <p:cNvPicPr>
            <a:picLocks noGrp="1" noChangeAspect="1"/>
          </p:cNvPicPr>
          <p:nvPr>
            <p:ph sz="half" idx="2"/>
          </p:nvPr>
        </p:nvPicPr>
        <p:blipFill>
          <a:blip r:embed="rId2"/>
          <a:srcRect/>
          <a:stretch>
            <a:fillRect/>
          </a:stretch>
        </p:blipFill>
        <p:spPr>
          <a:xfrm>
            <a:off x="4996536" y="2667000"/>
            <a:ext cx="3799128" cy="2417763"/>
          </a:xfr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4"/>
          <p:cNvSpPr>
            <a:spLocks noGrp="1"/>
          </p:cNvSpPr>
          <p:nvPr>
            <p:ph sz="half" idx="1"/>
          </p:nvPr>
        </p:nvSpPr>
        <p:spPr>
          <a:xfrm>
            <a:off x="228600" y="2332038"/>
            <a:ext cx="4038600" cy="4525962"/>
          </a:xfrm>
        </p:spPr>
        <p:txBody>
          <a:bodyPr/>
          <a:lstStyle/>
          <a:p>
            <a:pPr eaLnBrk="1" hangingPunct="1"/>
            <a:r>
              <a:rPr lang="en-US" sz="4800" dirty="0" smtClean="0">
                <a:latin typeface="Arial Narrow" pitchFamily="34" charset="0"/>
              </a:rPr>
              <a:t>Freedmen: </a:t>
            </a:r>
          </a:p>
          <a:p>
            <a:pPr lvl="1"/>
            <a:r>
              <a:rPr lang="en-US" dirty="0" smtClean="0">
                <a:solidFill>
                  <a:srgbClr val="FFFF00"/>
                </a:solidFill>
                <a:latin typeface="Arial Narrow" pitchFamily="34" charset="0"/>
              </a:rPr>
              <a:t>Former slaves… who now must find work and find their place in politics, the economy, and society.</a:t>
            </a:r>
          </a:p>
          <a:p>
            <a:pPr eaLnBrk="1" hangingPunct="1"/>
            <a:endParaRPr lang="en-US" dirty="0" smtClean="0"/>
          </a:p>
        </p:txBody>
      </p:sp>
      <p:pic>
        <p:nvPicPr>
          <p:cNvPr id="18434" name="Content Placeholder 8" descr="800px-Freedman_bureau_harpers_cartoon.jpg"/>
          <p:cNvPicPr>
            <a:picLocks noGrp="1" noChangeAspect="1"/>
          </p:cNvPicPr>
          <p:nvPr>
            <p:ph sz="half" idx="2"/>
          </p:nvPr>
        </p:nvPicPr>
        <p:blipFill>
          <a:blip r:embed="rId2"/>
          <a:srcRect/>
          <a:stretch>
            <a:fillRect/>
          </a:stretch>
        </p:blipFill>
        <p:spPr>
          <a:xfrm>
            <a:off x="4267200" y="2362200"/>
            <a:ext cx="4348163" cy="2962275"/>
          </a:xfrm>
        </p:spPr>
      </p:pic>
      <p:sp>
        <p:nvSpPr>
          <p:cNvPr id="18435" name="Title 1"/>
          <p:cNvSpPr>
            <a:spLocks noGrp="1"/>
          </p:cNvSpPr>
          <p:nvPr>
            <p:ph type="title"/>
          </p:nvPr>
        </p:nvSpPr>
        <p:spPr/>
        <p:txBody>
          <a:bodyPr/>
          <a:lstStyle/>
          <a:p>
            <a:pPr eaLnBrk="1" hangingPunct="1"/>
            <a:r>
              <a:rPr lang="en-US" sz="3600" dirty="0" smtClean="0">
                <a:latin typeface="Arial Narrow" pitchFamily="34" charset="0"/>
                <a:cs typeface="Courier New" pitchFamily="49" charset="0"/>
              </a:rPr>
              <a:t>Opposing Views at the End of the Civil War</a:t>
            </a:r>
            <a:r>
              <a:rPr lang="en-US" sz="3600" u="none" dirty="0" smtClean="0">
                <a:latin typeface="Arial Narrow" pitchFamily="34" charset="0"/>
                <a:cs typeface="Courier New" pitchFamily="49" charset="0"/>
              </a:rPr>
              <a:t>:</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152400"/>
            <a:ext cx="8229600" cy="1143000"/>
          </a:xfrm>
        </p:spPr>
        <p:txBody>
          <a:bodyPr/>
          <a:lstStyle/>
          <a:p>
            <a:pPr eaLnBrk="1" hangingPunct="1"/>
            <a:r>
              <a:rPr lang="en-US" sz="4000" dirty="0" smtClean="0">
                <a:latin typeface="Arial Narrow" pitchFamily="34" charset="0"/>
              </a:rPr>
              <a:t>Reconstruction A</a:t>
            </a:r>
            <a:r>
              <a:rPr lang="en-US" sz="4000" dirty="0" smtClean="0">
                <a:latin typeface="Arial Narrow" pitchFamily="34" charset="0"/>
              </a:rPr>
              <a:t>mendments</a:t>
            </a:r>
            <a:r>
              <a:rPr lang="en-US" dirty="0" smtClean="0">
                <a:latin typeface="Arial Narrow" pitchFamily="34" charset="0"/>
              </a:rPr>
              <a:t/>
            </a:r>
            <a:br>
              <a:rPr lang="en-US" dirty="0" smtClean="0">
                <a:latin typeface="Arial Narrow" pitchFamily="34" charset="0"/>
              </a:rPr>
            </a:br>
            <a:r>
              <a:rPr lang="en-US" sz="2000" i="1" u="none" dirty="0" smtClean="0">
                <a:solidFill>
                  <a:srgbClr val="FF6600"/>
                </a:solidFill>
                <a:latin typeface="Arial Narrow"/>
                <a:cs typeface="Arial Narrow"/>
              </a:rPr>
              <a:t>Passed by the Radical Republicans in Congress</a:t>
            </a:r>
            <a:endParaRPr lang="en-US" sz="2000" i="1" u="none" dirty="0" smtClean="0">
              <a:solidFill>
                <a:srgbClr val="FF6600"/>
              </a:solidFill>
              <a:latin typeface="Arial Narrow"/>
              <a:cs typeface="Arial Narrow"/>
            </a:endParaRPr>
          </a:p>
        </p:txBody>
      </p:sp>
      <p:sp>
        <p:nvSpPr>
          <p:cNvPr id="3" name="Content Placeholder 2"/>
          <p:cNvSpPr>
            <a:spLocks noGrp="1"/>
          </p:cNvSpPr>
          <p:nvPr>
            <p:ph idx="1"/>
          </p:nvPr>
        </p:nvSpPr>
        <p:spPr>
          <a:xfrm>
            <a:off x="228600" y="1447800"/>
            <a:ext cx="8763000" cy="4525963"/>
          </a:xfrm>
        </p:spPr>
        <p:txBody>
          <a:bodyPr/>
          <a:lstStyle/>
          <a:p>
            <a:pPr eaLnBrk="1" hangingPunct="1"/>
            <a:r>
              <a:rPr lang="en-US" sz="2800" u="sng" dirty="0" smtClean="0">
                <a:solidFill>
                  <a:srgbClr val="FFFF00"/>
                </a:solidFill>
                <a:latin typeface="Arial Narrow" pitchFamily="34" charset="0"/>
              </a:rPr>
              <a:t>13</a:t>
            </a:r>
            <a:r>
              <a:rPr lang="en-US" sz="2800" u="sng" baseline="30000" dirty="0" smtClean="0">
                <a:solidFill>
                  <a:srgbClr val="FFFF00"/>
                </a:solidFill>
                <a:latin typeface="Arial Narrow" pitchFamily="34" charset="0"/>
              </a:rPr>
              <a:t>th</a:t>
            </a:r>
            <a:r>
              <a:rPr lang="en-US" sz="2800" u="sng" dirty="0" smtClean="0">
                <a:solidFill>
                  <a:srgbClr val="FFFF00"/>
                </a:solidFill>
                <a:latin typeface="Arial Narrow" pitchFamily="34" charset="0"/>
              </a:rPr>
              <a:t> </a:t>
            </a:r>
            <a:r>
              <a:rPr lang="en-US" sz="2800" u="sng" dirty="0" smtClean="0">
                <a:solidFill>
                  <a:srgbClr val="FFFF00"/>
                </a:solidFill>
                <a:latin typeface="Arial Narrow" pitchFamily="34" charset="0"/>
              </a:rPr>
              <a:t>Amendment </a:t>
            </a:r>
            <a:r>
              <a:rPr lang="en-US" sz="2800" dirty="0" smtClean="0">
                <a:solidFill>
                  <a:srgbClr val="FFFFFF"/>
                </a:solidFill>
                <a:latin typeface="Arial Narrow" pitchFamily="34" charset="0"/>
              </a:rPr>
              <a:t>- </a:t>
            </a:r>
            <a:r>
              <a:rPr lang="en-US" sz="2800" dirty="0" smtClean="0">
                <a:latin typeface="Arial Narrow" pitchFamily="34" charset="0"/>
              </a:rPr>
              <a:t>bans slavery in the U.S. and all of its territories</a:t>
            </a:r>
          </a:p>
          <a:p>
            <a:pPr eaLnBrk="1" hangingPunct="1"/>
            <a:r>
              <a:rPr lang="en-US" sz="2800" i="1" u="sng" dirty="0" smtClean="0">
                <a:solidFill>
                  <a:srgbClr val="FFCC00"/>
                </a:solidFill>
                <a:latin typeface="Arial Narrow" pitchFamily="34" charset="0"/>
              </a:rPr>
              <a:t>The Civil Rights Act of 1866</a:t>
            </a:r>
            <a:r>
              <a:rPr lang="en-US" sz="2800" i="1" dirty="0" smtClean="0">
                <a:latin typeface="Arial Narrow" pitchFamily="34" charset="0"/>
              </a:rPr>
              <a:t> – An act passed by Congress that directly led to the 14</a:t>
            </a:r>
            <a:r>
              <a:rPr lang="en-US" sz="2800" i="1" baseline="30000" dirty="0" smtClean="0">
                <a:latin typeface="Arial Narrow" pitchFamily="34" charset="0"/>
              </a:rPr>
              <a:t>th</a:t>
            </a:r>
            <a:r>
              <a:rPr lang="en-US" sz="2800" i="1" dirty="0" smtClean="0">
                <a:latin typeface="Arial Narrow" pitchFamily="34" charset="0"/>
              </a:rPr>
              <a:t> </a:t>
            </a:r>
            <a:r>
              <a:rPr lang="en-US" sz="2800" i="1" dirty="0" smtClean="0">
                <a:latin typeface="Arial Narrow" pitchFamily="34" charset="0"/>
              </a:rPr>
              <a:t>Amendment</a:t>
            </a:r>
          </a:p>
          <a:p>
            <a:pPr eaLnBrk="1" hangingPunct="1"/>
            <a:endParaRPr lang="en-US" sz="800" i="1" dirty="0" smtClean="0">
              <a:latin typeface="Arial Narrow" pitchFamily="34" charset="0"/>
            </a:endParaRPr>
          </a:p>
          <a:p>
            <a:pPr eaLnBrk="1" hangingPunct="1"/>
            <a:r>
              <a:rPr lang="en-US" sz="2800" u="sng" dirty="0" smtClean="0">
                <a:solidFill>
                  <a:srgbClr val="FFFF00"/>
                </a:solidFill>
                <a:latin typeface="Arial Narrow" pitchFamily="34" charset="0"/>
              </a:rPr>
              <a:t>14</a:t>
            </a:r>
            <a:r>
              <a:rPr lang="en-US" sz="2800" u="sng" baseline="30000" dirty="0" smtClean="0">
                <a:solidFill>
                  <a:srgbClr val="FFFF00"/>
                </a:solidFill>
                <a:latin typeface="Arial Narrow" pitchFamily="34" charset="0"/>
              </a:rPr>
              <a:t>th</a:t>
            </a:r>
            <a:r>
              <a:rPr lang="en-US" sz="2800" u="sng" dirty="0" smtClean="0">
                <a:solidFill>
                  <a:srgbClr val="FFFF00"/>
                </a:solidFill>
                <a:latin typeface="Arial Narrow" pitchFamily="34" charset="0"/>
              </a:rPr>
              <a:t> </a:t>
            </a:r>
            <a:r>
              <a:rPr lang="en-US" sz="2800" u="sng" dirty="0" smtClean="0">
                <a:solidFill>
                  <a:srgbClr val="FFFF00"/>
                </a:solidFill>
                <a:latin typeface="Arial Narrow" pitchFamily="34" charset="0"/>
              </a:rPr>
              <a:t>Amendment </a:t>
            </a:r>
            <a:r>
              <a:rPr lang="en-US" sz="2800" dirty="0" smtClean="0">
                <a:latin typeface="Arial Narrow" pitchFamily="34" charset="0"/>
              </a:rPr>
              <a:t>-</a:t>
            </a:r>
            <a:r>
              <a:rPr lang="en-US" sz="2800" dirty="0" smtClean="0">
                <a:solidFill>
                  <a:srgbClr val="FFFF00"/>
                </a:solidFill>
                <a:latin typeface="Arial Narrow" pitchFamily="34" charset="0"/>
              </a:rPr>
              <a:t> </a:t>
            </a:r>
            <a:r>
              <a:rPr lang="en-US" sz="2800" dirty="0" smtClean="0">
                <a:latin typeface="Arial Narrow" pitchFamily="34" charset="0"/>
              </a:rPr>
              <a:t>grants citizenship to all persons born in the U.S and gives them equal protection under the law; Authorized the use of federal troops to enforce this amendment </a:t>
            </a:r>
            <a:endParaRPr lang="en-US" sz="2800" dirty="0" smtClean="0">
              <a:latin typeface="Arial Narrow" pitchFamily="34" charset="0"/>
            </a:endParaRPr>
          </a:p>
          <a:p>
            <a:pPr eaLnBrk="1" hangingPunct="1"/>
            <a:endParaRPr lang="en-US" sz="800" dirty="0" smtClean="0">
              <a:latin typeface="Arial Narrow" pitchFamily="34" charset="0"/>
            </a:endParaRPr>
          </a:p>
          <a:p>
            <a:pPr eaLnBrk="1" hangingPunct="1"/>
            <a:r>
              <a:rPr lang="en-US" sz="2800" u="sng" dirty="0" smtClean="0">
                <a:solidFill>
                  <a:srgbClr val="FFFF00"/>
                </a:solidFill>
                <a:latin typeface="Arial Narrow" pitchFamily="34" charset="0"/>
              </a:rPr>
              <a:t>15</a:t>
            </a:r>
            <a:r>
              <a:rPr lang="en-US" sz="2800" u="sng" baseline="30000" dirty="0" smtClean="0">
                <a:solidFill>
                  <a:srgbClr val="FFFF00"/>
                </a:solidFill>
                <a:latin typeface="Arial Narrow" pitchFamily="34" charset="0"/>
              </a:rPr>
              <a:t>th</a:t>
            </a:r>
            <a:r>
              <a:rPr lang="en-US" sz="2800" u="sng" dirty="0" smtClean="0">
                <a:solidFill>
                  <a:srgbClr val="FFFF00"/>
                </a:solidFill>
                <a:latin typeface="Arial Narrow" pitchFamily="34" charset="0"/>
              </a:rPr>
              <a:t> </a:t>
            </a:r>
            <a:r>
              <a:rPr lang="en-US" sz="2800" u="sng" dirty="0" smtClean="0">
                <a:solidFill>
                  <a:srgbClr val="FFFF00"/>
                </a:solidFill>
                <a:latin typeface="Arial Narrow" pitchFamily="34" charset="0"/>
              </a:rPr>
              <a:t>Amendment </a:t>
            </a:r>
            <a:r>
              <a:rPr lang="en-US" sz="2800" dirty="0" smtClean="0">
                <a:solidFill>
                  <a:srgbClr val="FFFFFF"/>
                </a:solidFill>
                <a:latin typeface="Arial Narrow" pitchFamily="34" charset="0"/>
              </a:rPr>
              <a:t>- </a:t>
            </a:r>
            <a:r>
              <a:rPr lang="en-US" sz="2800" dirty="0" smtClean="0">
                <a:latin typeface="Arial Narrow" pitchFamily="34" charset="0"/>
              </a:rPr>
              <a:t>gives all citizens the right to vote regardless of race, color, or previous condition of servitude </a:t>
            </a:r>
            <a:r>
              <a:rPr lang="en-US" sz="2800" i="1" dirty="0" smtClean="0">
                <a:latin typeface="Arial Narrow" pitchFamily="34" charset="0"/>
              </a:rPr>
              <a:t>(former slaves)</a:t>
            </a:r>
            <a:endParaRPr lang="en-US" sz="2800" i="1" dirty="0" smtClean="0">
              <a:latin typeface="Arial Narrow" pitchFamily="34" charset="0"/>
            </a:endParaRPr>
          </a:p>
          <a:p>
            <a:pPr eaLnBrk="1" hangingPunct="1"/>
            <a:endParaRPr lang="en-US" sz="2800" dirty="0" smtClean="0"/>
          </a:p>
          <a:p>
            <a:pPr eaLnBrk="1" hangingPunct="1"/>
            <a:endParaRPr lang="en-US" sz="2800" dirty="0" smtClean="0"/>
          </a:p>
        </p:txBody>
      </p:sp>
    </p:spTree>
    <p:extLst>
      <p:ext uri="{BB962C8B-B14F-4D97-AF65-F5344CB8AC3E}">
        <p14:creationId xmlns:p14="http://schemas.microsoft.com/office/powerpoint/2010/main" val="39486486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381000" y="0"/>
            <a:ext cx="8229600" cy="1143000"/>
          </a:xfrm>
        </p:spPr>
        <p:txBody>
          <a:bodyPr/>
          <a:lstStyle/>
          <a:p>
            <a:pPr eaLnBrk="1" hangingPunct="1"/>
            <a:r>
              <a:rPr lang="en-US" dirty="0" smtClean="0">
                <a:latin typeface="Arial Narrow" pitchFamily="34" charset="0"/>
              </a:rPr>
              <a:t>Policies &amp; Problems</a:t>
            </a:r>
          </a:p>
        </p:txBody>
      </p:sp>
      <p:sp>
        <p:nvSpPr>
          <p:cNvPr id="3" name="Content Placeholder 2"/>
          <p:cNvSpPr>
            <a:spLocks noGrp="1"/>
          </p:cNvSpPr>
          <p:nvPr>
            <p:ph idx="1"/>
          </p:nvPr>
        </p:nvSpPr>
        <p:spPr>
          <a:xfrm>
            <a:off x="228600" y="1143000"/>
            <a:ext cx="8686800" cy="5029200"/>
          </a:xfrm>
        </p:spPr>
        <p:txBody>
          <a:bodyPr rtlCol="0">
            <a:normAutofit/>
          </a:bodyPr>
          <a:lstStyle/>
          <a:p>
            <a:pPr marL="742950" indent="-742950" eaLnBrk="1" fontAlgn="auto" hangingPunct="1">
              <a:spcAft>
                <a:spcPts val="0"/>
              </a:spcAft>
              <a:buFont typeface="Arial" pitchFamily="34" charset="0"/>
              <a:buAutoNum type="arabicPeriod"/>
              <a:defRPr/>
            </a:pPr>
            <a:r>
              <a:rPr lang="en-US" sz="3600" dirty="0" smtClean="0">
                <a:latin typeface="Arial Narrow"/>
                <a:cs typeface="Arial Narrow"/>
              </a:rPr>
              <a:t>Southern </a:t>
            </a:r>
            <a:r>
              <a:rPr lang="en-US" sz="3600" dirty="0" smtClean="0">
                <a:latin typeface="Arial Narrow"/>
                <a:cs typeface="Arial Narrow"/>
              </a:rPr>
              <a:t>military leaders </a:t>
            </a:r>
            <a:r>
              <a:rPr lang="en-US" sz="3600" b="1" dirty="0" smtClean="0">
                <a:solidFill>
                  <a:srgbClr val="FFFF00"/>
                </a:solidFill>
                <a:latin typeface="Arial Narrow"/>
                <a:cs typeface="Arial Narrow"/>
              </a:rPr>
              <a:t>could not</a:t>
            </a:r>
            <a:r>
              <a:rPr lang="en-US" sz="3600" dirty="0" smtClean="0">
                <a:solidFill>
                  <a:srgbClr val="FFFF00"/>
                </a:solidFill>
                <a:latin typeface="Arial Narrow"/>
                <a:cs typeface="Arial Narrow"/>
              </a:rPr>
              <a:t> </a:t>
            </a:r>
            <a:r>
              <a:rPr lang="en-US" sz="3600" dirty="0" smtClean="0">
                <a:latin typeface="Arial Narrow"/>
                <a:cs typeface="Arial Narrow"/>
              </a:rPr>
              <a:t>hold public </a:t>
            </a:r>
            <a:r>
              <a:rPr lang="en-US" sz="3600" dirty="0" smtClean="0">
                <a:latin typeface="Arial Narrow"/>
                <a:cs typeface="Arial Narrow"/>
              </a:rPr>
              <a:t>office</a:t>
            </a:r>
          </a:p>
          <a:p>
            <a:pPr marL="742950" indent="-742950" eaLnBrk="1" fontAlgn="auto" hangingPunct="1">
              <a:spcAft>
                <a:spcPts val="0"/>
              </a:spcAft>
              <a:buFont typeface="Arial" pitchFamily="34" charset="0"/>
              <a:buAutoNum type="arabicPeriod"/>
              <a:defRPr/>
            </a:pPr>
            <a:r>
              <a:rPr lang="en-US" sz="3600" dirty="0" smtClean="0">
                <a:latin typeface="Arial Narrow"/>
                <a:cs typeface="Arial Narrow"/>
              </a:rPr>
              <a:t>African </a:t>
            </a:r>
            <a:r>
              <a:rPr lang="en-US" sz="3600" dirty="0" smtClean="0">
                <a:latin typeface="Arial Narrow"/>
                <a:cs typeface="Arial Narrow"/>
              </a:rPr>
              <a:t>Americans </a:t>
            </a:r>
            <a:r>
              <a:rPr lang="en-US" sz="3600" b="1" dirty="0" smtClean="0">
                <a:solidFill>
                  <a:srgbClr val="FFFF00"/>
                </a:solidFill>
                <a:latin typeface="Arial Narrow"/>
                <a:cs typeface="Arial Narrow"/>
              </a:rPr>
              <a:t>could</a:t>
            </a:r>
            <a:r>
              <a:rPr lang="en-US" sz="3600" dirty="0" smtClean="0">
                <a:latin typeface="Arial Narrow"/>
                <a:cs typeface="Arial Narrow"/>
              </a:rPr>
              <a:t> hold public office</a:t>
            </a:r>
            <a:r>
              <a:rPr lang="en-US" sz="3600" dirty="0" smtClean="0">
                <a:latin typeface="Arial Narrow"/>
                <a:cs typeface="Arial Narrow"/>
              </a:rPr>
              <a:t>.</a:t>
            </a:r>
          </a:p>
          <a:p>
            <a:pPr marL="742950" indent="-742950" eaLnBrk="1" fontAlgn="auto" hangingPunct="1">
              <a:spcAft>
                <a:spcPts val="0"/>
              </a:spcAft>
              <a:buFont typeface="Arial" pitchFamily="34" charset="0"/>
              <a:buAutoNum type="arabicPeriod"/>
              <a:defRPr/>
            </a:pPr>
            <a:r>
              <a:rPr lang="en-US" sz="3600" dirty="0" smtClean="0">
                <a:latin typeface="Arial Narrow"/>
                <a:cs typeface="Arial Narrow"/>
              </a:rPr>
              <a:t>Northern soldiers (</a:t>
            </a:r>
            <a:r>
              <a:rPr lang="en-US" sz="3600" dirty="0" smtClean="0">
                <a:solidFill>
                  <a:srgbClr val="FFFF00"/>
                </a:solidFill>
                <a:latin typeface="Arial Narrow"/>
                <a:cs typeface="Arial Narrow"/>
              </a:rPr>
              <a:t>Federal Troops</a:t>
            </a:r>
            <a:r>
              <a:rPr lang="en-US" sz="3600" dirty="0" smtClean="0">
                <a:latin typeface="Arial Narrow"/>
                <a:cs typeface="Arial Narrow"/>
              </a:rPr>
              <a:t>) supervised </a:t>
            </a:r>
            <a:r>
              <a:rPr lang="en-US" sz="3600" dirty="0" smtClean="0">
                <a:latin typeface="Arial Narrow"/>
                <a:cs typeface="Arial Narrow"/>
              </a:rPr>
              <a:t>the South </a:t>
            </a:r>
            <a:r>
              <a:rPr lang="en-US" sz="3600" dirty="0" smtClean="0">
                <a:latin typeface="Arial Narrow"/>
                <a:cs typeface="Arial Narrow"/>
              </a:rPr>
              <a:t> </a:t>
            </a:r>
          </a:p>
          <a:p>
            <a:pPr marL="742950" indent="-742950" eaLnBrk="1" fontAlgn="auto" hangingPunct="1">
              <a:spcAft>
                <a:spcPts val="0"/>
              </a:spcAft>
              <a:buFont typeface="Arial" pitchFamily="34" charset="0"/>
              <a:buAutoNum type="arabicPeriod"/>
              <a:defRPr/>
            </a:pPr>
            <a:r>
              <a:rPr lang="en-US" sz="3600" dirty="0" smtClean="0">
                <a:latin typeface="Arial Narrow"/>
                <a:cs typeface="Arial Narrow"/>
              </a:rPr>
              <a:t>Northerners </a:t>
            </a:r>
            <a:r>
              <a:rPr lang="en-US" sz="3600" dirty="0" smtClean="0">
                <a:latin typeface="Arial Narrow"/>
                <a:cs typeface="Arial Narrow"/>
              </a:rPr>
              <a:t>who took advantage of the South during </a:t>
            </a:r>
            <a:r>
              <a:rPr lang="en-US" sz="3600" dirty="0" smtClean="0">
                <a:latin typeface="Arial Narrow"/>
                <a:cs typeface="Arial Narrow"/>
              </a:rPr>
              <a:t>Reconstruction </a:t>
            </a:r>
            <a:r>
              <a:rPr lang="en-US" sz="3600" dirty="0" smtClean="0">
                <a:latin typeface="Arial Narrow"/>
                <a:cs typeface="Arial Narrow"/>
              </a:rPr>
              <a:t>became known as </a:t>
            </a:r>
            <a:r>
              <a:rPr lang="en-US" sz="3600" b="1" i="1" dirty="0" smtClean="0">
                <a:solidFill>
                  <a:srgbClr val="FFFF00"/>
                </a:solidFill>
                <a:latin typeface="Arial Narrow"/>
                <a:cs typeface="Arial Narrow"/>
              </a:rPr>
              <a:t>“</a:t>
            </a:r>
            <a:r>
              <a:rPr lang="en-US" sz="3600" b="1" dirty="0" smtClean="0">
                <a:solidFill>
                  <a:srgbClr val="FFFF00"/>
                </a:solidFill>
                <a:latin typeface="Arial Narrow"/>
                <a:cs typeface="Arial Narrow"/>
              </a:rPr>
              <a:t>carpetbaggers”</a:t>
            </a:r>
            <a:endParaRPr lang="en-US" sz="3600" b="1" dirty="0" smtClean="0">
              <a:solidFill>
                <a:srgbClr val="FFFF00"/>
              </a:solidFill>
              <a:latin typeface="Arial Narrow"/>
              <a:cs typeface="Arial Narrow"/>
            </a:endParaRPr>
          </a:p>
          <a:p>
            <a:pPr eaLnBrk="1" fontAlgn="auto" hangingPunct="1">
              <a:spcAft>
                <a:spcPts val="0"/>
              </a:spcAft>
              <a:buFont typeface="Arial" pitchFamily="34" charset="0"/>
              <a:buChar char="•"/>
              <a:defRPr/>
            </a:pPr>
            <a:endParaRPr lang="en-US" dirty="0" smtClean="0">
              <a:latin typeface="Arial Narrow"/>
              <a:cs typeface="Arial Narrow"/>
            </a:endParaRPr>
          </a:p>
          <a:p>
            <a:pPr eaLnBrk="1" fontAlgn="auto" hangingPunct="1">
              <a:spcAft>
                <a:spcPts val="0"/>
              </a:spcAft>
              <a:buFont typeface="Arial" pitchFamily="34" charset="0"/>
              <a:buChar char="•"/>
              <a:defRPr/>
            </a:pPr>
            <a:endParaRPr lang="en-US" dirty="0">
              <a:latin typeface="Arial Narrow"/>
              <a:cs typeface="Arial Narrow"/>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81000" y="228600"/>
            <a:ext cx="8229600" cy="1143000"/>
          </a:xfrm>
        </p:spPr>
        <p:txBody>
          <a:bodyPr/>
          <a:lstStyle/>
          <a:p>
            <a:pPr eaLnBrk="1" hangingPunct="1"/>
            <a:r>
              <a:rPr lang="en-US" sz="5400" u="none" dirty="0" smtClean="0">
                <a:solidFill>
                  <a:srgbClr val="FFFF00"/>
                </a:solidFill>
                <a:latin typeface="Arial Narrow" pitchFamily="34" charset="0"/>
              </a:rPr>
              <a:t>“Carpetbaggers” </a:t>
            </a:r>
          </a:p>
        </p:txBody>
      </p:sp>
      <p:pic>
        <p:nvPicPr>
          <p:cNvPr id="21506" name="Content Placeholder 3" descr="carpetbaggercartoon.jpg"/>
          <p:cNvPicPr>
            <a:picLocks noGrp="1" noChangeAspect="1"/>
          </p:cNvPicPr>
          <p:nvPr>
            <p:ph idx="1"/>
          </p:nvPr>
        </p:nvPicPr>
        <p:blipFill>
          <a:blip r:embed="rId2"/>
          <a:srcRect/>
          <a:stretch>
            <a:fillRect/>
          </a:stretch>
        </p:blipFill>
        <p:spPr>
          <a:xfrm>
            <a:off x="2514600" y="1371600"/>
            <a:ext cx="4006850" cy="5062538"/>
          </a:xfrm>
        </p:spPr>
      </p:pic>
    </p:spTree>
  </p:cSld>
  <p:clrMapOvr>
    <a:masterClrMapping/>
  </p:clrMapOvr>
</p:sld>
</file>

<file path=ppt/theme/theme1.xml><?xml version="1.0" encoding="utf-8"?>
<a:theme xmlns:a="http://schemas.openxmlformats.org/drawingml/2006/main" name="Reconstruction Presentation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Reconstruction Presentation 2011.potx</Template>
  <TotalTime>1153</TotalTime>
  <Words>610</Words>
  <Application>Microsoft Macintosh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Reconstruction Presentation 2011</vt:lpstr>
      <vt:lpstr>RECONSTRUCTION</vt:lpstr>
      <vt:lpstr>Reconstruction Vocabulary:</vt:lpstr>
      <vt:lpstr>Opposing Views at the End of the Civil War:</vt:lpstr>
      <vt:lpstr>Opposing Views at the End of the Civil War:</vt:lpstr>
      <vt:lpstr>Opposing Views at the End of the Civil War:</vt:lpstr>
      <vt:lpstr>Opposing Views at the End of the Civil War:</vt:lpstr>
      <vt:lpstr>Reconstruction Amendments Passed by the Radical Republicans in Congress</vt:lpstr>
      <vt:lpstr>Policies &amp; Problems</vt:lpstr>
      <vt:lpstr>“Carpetbaggers” </vt:lpstr>
      <vt:lpstr>PowerPoint Presentation</vt:lpstr>
      <vt:lpstr>PowerPoint Presentation</vt:lpstr>
      <vt:lpstr>Important People</vt:lpstr>
      <vt:lpstr>Important People</vt:lpstr>
      <vt:lpstr>Important People</vt:lpstr>
      <vt:lpstr>PowerPoint Presentation</vt:lpstr>
      <vt:lpstr>Compromise of 1877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dc:title>
  <dc:creator>Brooke</dc:creator>
  <cp:lastModifiedBy>Brown, Brooke</cp:lastModifiedBy>
  <cp:revision>62</cp:revision>
  <dcterms:modified xsi:type="dcterms:W3CDTF">2015-10-20T00:36:13Z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TC018935939991</vt:lpwstr>
  </property>
</Properties>
</file>