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jp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9"/>
  </p:notesMasterIdLst>
  <p:sldIdLst>
    <p:sldId id="256" r:id="rId2"/>
    <p:sldId id="258" r:id="rId3"/>
    <p:sldId id="257" r:id="rId4"/>
    <p:sldId id="277" r:id="rId5"/>
    <p:sldId id="259" r:id="rId6"/>
    <p:sldId id="262" r:id="rId7"/>
    <p:sldId id="261" r:id="rId8"/>
    <p:sldId id="263" r:id="rId9"/>
    <p:sldId id="278" r:id="rId10"/>
    <p:sldId id="280" r:id="rId11"/>
    <p:sldId id="284" r:id="rId12"/>
    <p:sldId id="282" r:id="rId13"/>
    <p:sldId id="283" r:id="rId14"/>
    <p:sldId id="260" r:id="rId15"/>
    <p:sldId id="264" r:id="rId16"/>
    <p:sldId id="266" r:id="rId17"/>
    <p:sldId id="26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131"/>
    <a:srgbClr val="FEFF83"/>
    <a:srgbClr val="D9DA6F"/>
    <a:srgbClr val="D1DA7F"/>
    <a:srgbClr val="DADA59"/>
    <a:srgbClr val="77777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/>
    <p:restoredTop sz="89429" autoAdjust="0"/>
  </p:normalViewPr>
  <p:slideViewPr>
    <p:cSldViewPr>
      <p:cViewPr>
        <p:scale>
          <a:sx n="130" d="100"/>
          <a:sy n="130" d="100"/>
        </p:scale>
        <p:origin x="144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70F7D-04A4-EF4E-918D-2D92F82A9D91}" type="datetimeFigureOut">
              <a:rPr lang="en-US" smtClean="0"/>
              <a:t>8/12/19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6537D-3B29-D84F-9D9E-E875C8417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0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3028-208C-48BE-895F-26FF2CE94A95}" type="datetimeFigureOut">
              <a:rPr lang="en-US" smtClean="0"/>
              <a:pPr>
                <a:defRPr/>
              </a:pPr>
              <a:t>8/12/19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001BE-2048-4B71-B5D6-6BB6D7FC6F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55E294-24E4-4A74-8FF6-0D89666421FF}" type="datetimeFigureOut">
              <a:rPr lang="en-US" smtClean="0"/>
              <a:pPr>
                <a:defRPr/>
              </a:pPr>
              <a:t>8/12/19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F96D2-2E72-433F-923B-81F7F910AB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B14E6-850F-433E-B4CD-7791F0302E2F}" type="datetimeFigureOut">
              <a:rPr lang="en-US" smtClean="0"/>
              <a:pPr>
                <a:defRPr/>
              </a:pPr>
              <a:t>8/12/19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326D4-8B5F-4D43-9524-B6BB167BF9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75330-9C8A-4181-919F-2C570336116C}" type="datetimeFigureOut">
              <a:rPr lang="en-US" smtClean="0"/>
              <a:pPr>
                <a:defRPr/>
              </a:pPr>
              <a:t>8/12/19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8BBAE-4604-41DB-BAE1-E5C34F3D9B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D2887-D867-4D0B-9317-95F9224B88F5}" type="datetimeFigureOut">
              <a:rPr lang="en-US" smtClean="0"/>
              <a:pPr>
                <a:defRPr/>
              </a:pPr>
              <a:t>8/12/19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08DD3-5C43-49A4-947D-CCE16F3F54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78F437-C5A1-40D7-AE09-A25B2B47588B}" type="datetimeFigureOut">
              <a:rPr lang="en-US" smtClean="0"/>
              <a:pPr>
                <a:defRPr/>
              </a:pPr>
              <a:t>8/12/19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E6522-C3F0-4E6D-B2E2-EDCB95EC3E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F33838-64AB-46CD-80E7-684B68B3352C}" type="datetimeFigureOut">
              <a:rPr lang="en-US" smtClean="0"/>
              <a:pPr>
                <a:defRPr/>
              </a:pPr>
              <a:t>8/12/19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7A5A6-3C85-41F4-8D14-CFF1CA96C5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EA7E77-7AEC-4882-85F4-360463F9ECCB}" type="datetimeFigureOut">
              <a:rPr lang="en-US" smtClean="0"/>
              <a:pPr>
                <a:defRPr/>
              </a:pPr>
              <a:t>8/12/19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AD100-ADAC-4181-AB45-8DA69E04FA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2186E-697E-46DA-8D88-C7505C0F4B35}" type="datetimeFigureOut">
              <a:rPr lang="en-US" smtClean="0"/>
              <a:pPr>
                <a:defRPr/>
              </a:pPr>
              <a:t>8/12/19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F42F6-1C26-4EC3-B9A5-D9BCC101E0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3507D-DC82-4957-9B8B-430531313DBF}" type="datetimeFigureOut">
              <a:rPr lang="en-US" smtClean="0"/>
              <a:pPr>
                <a:defRPr/>
              </a:pPr>
              <a:t>8/12/19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7B8B3-D339-4CF1-969D-C6AC1DB745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CCED2F-1686-4ACF-A90D-C10BF70927BB}" type="datetimeFigureOut">
              <a:rPr lang="en-US" smtClean="0"/>
              <a:pPr>
                <a:defRPr/>
              </a:pPr>
              <a:t>8/12/19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98BFB-163B-4AEC-ABE5-844CF14BD0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CFBFE0-573A-42DC-BE6F-F4265A429DAA}" type="datetimeFigureOut">
              <a:rPr lang="en-US" smtClean="0"/>
              <a:pPr>
                <a:defRPr/>
              </a:pPr>
              <a:t>8/12/19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57902C-1404-4748-ABDF-F51AA092D9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microsoft.com/office/2007/relationships/hdphoto" Target="../media/hdphoto2.wdp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130425"/>
            <a:ext cx="845820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7200" smtClean="0"/>
              <a:t>Industrial Revolution </a:t>
            </a:r>
            <a:endParaRPr sz="7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Late 1800’s – Early 1900’s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3071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Rockwell" charset="0"/>
                <a:ea typeface="Rockwell" charset="0"/>
                <a:cs typeface="Rockwell" charset="0"/>
              </a:rPr>
              <a:t>A trust is when multiple companies in an industry join together to reduce competition in the market.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" y="1966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Impact" charset="0"/>
                <a:ea typeface="Impact" charset="0"/>
                <a:cs typeface="Impact" charset="0"/>
              </a:rPr>
              <a:t>What is a </a:t>
            </a:r>
            <a:r>
              <a:rPr lang="en-US" sz="5400" dirty="0" smtClean="0">
                <a:solidFill>
                  <a:srgbClr val="FFFF00"/>
                </a:solidFill>
                <a:latin typeface="Impact" charset="0"/>
                <a:ea typeface="Impact" charset="0"/>
                <a:cs typeface="Impact" charset="0"/>
              </a:rPr>
              <a:t>TRUST</a:t>
            </a:r>
            <a:r>
              <a:rPr lang="en-US" sz="5400" dirty="0" smtClean="0">
                <a:latin typeface="Impact" charset="0"/>
                <a:ea typeface="Impact" charset="0"/>
                <a:cs typeface="Impact" charset="0"/>
              </a:rPr>
              <a:t>? </a:t>
            </a:r>
            <a:endParaRPr lang="en-US" sz="5400" dirty="0"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61420"/>
            <a:ext cx="6705600" cy="44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95504"/>
            <a:ext cx="3646682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181" y="304800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Impact" charset="0"/>
                <a:ea typeface="Impact" charset="0"/>
                <a:cs typeface="Impact" charset="0"/>
              </a:rPr>
              <a:t>Why is product </a:t>
            </a:r>
            <a:r>
              <a:rPr lang="en-US" sz="4000" dirty="0">
                <a:solidFill>
                  <a:srgbClr val="FFFF00"/>
                </a:solidFill>
                <a:latin typeface="Impact" charset="0"/>
                <a:ea typeface="Impact" charset="0"/>
                <a:cs typeface="Impact" charset="0"/>
              </a:rPr>
              <a:t>COMPETITION</a:t>
            </a:r>
            <a:r>
              <a:rPr lang="en-US" sz="4000" dirty="0">
                <a:latin typeface="Impact" charset="0"/>
                <a:ea typeface="Impact" charset="0"/>
                <a:cs typeface="Impact" charset="0"/>
              </a:rPr>
              <a:t> good for the national market?</a:t>
            </a:r>
            <a:endParaRPr lang="en-US" sz="4000" dirty="0"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181" y="2133600"/>
            <a:ext cx="48030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ckwell" charset="0"/>
                <a:ea typeface="Rockwell" charset="0"/>
                <a:cs typeface="Rockwell" charset="0"/>
              </a:rPr>
              <a:t>When companies</a:t>
            </a:r>
            <a:r>
              <a:rPr lang="en-US" sz="2000" dirty="0">
                <a:latin typeface="Rockwell" charset="0"/>
                <a:ea typeface="Rockwell" charset="0"/>
                <a:cs typeface="Rockwell" charset="0"/>
              </a:rPr>
              <a:t> compete with each other, </a:t>
            </a:r>
            <a:r>
              <a:rPr lang="en-US" sz="2000" dirty="0" smtClean="0">
                <a:latin typeface="Rockwell" charset="0"/>
                <a:ea typeface="Rockwell" charset="0"/>
                <a:cs typeface="Rockwell" charset="0"/>
              </a:rPr>
              <a:t>the consumer chooses the best option to purchase. </a:t>
            </a:r>
          </a:p>
          <a:p>
            <a:endParaRPr lang="en-US" sz="2000" dirty="0"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2000" dirty="0" smtClean="0">
                <a:latin typeface="Rockwell" charset="0"/>
                <a:ea typeface="Rockwell" charset="0"/>
                <a:cs typeface="Rockwell" charset="0"/>
              </a:rPr>
              <a:t>Choice ensures that customers get </a:t>
            </a:r>
            <a:r>
              <a:rPr lang="en-US" sz="2000" dirty="0">
                <a:latin typeface="Rockwell" charset="0"/>
                <a:ea typeface="Rockwell" charset="0"/>
                <a:cs typeface="Rockwell" charset="0"/>
              </a:rPr>
              <a:t>the </a:t>
            </a:r>
            <a:r>
              <a:rPr lang="en-US" sz="2000" dirty="0" smtClean="0">
                <a:latin typeface="Rockwell" charset="0"/>
                <a:ea typeface="Rockwell" charset="0"/>
                <a:cs typeface="Rockwell" charset="0"/>
              </a:rPr>
              <a:t>best quality, quantity, and price for a good or service. </a:t>
            </a:r>
          </a:p>
          <a:p>
            <a:endParaRPr lang="en-US" sz="2000" dirty="0">
              <a:latin typeface="Rockwell" charset="0"/>
              <a:ea typeface="Rockwell" charset="0"/>
              <a:cs typeface="Rockwell" charset="0"/>
            </a:endParaRPr>
          </a:p>
          <a:p>
            <a:r>
              <a:rPr lang="en-US" sz="2000" dirty="0" smtClean="0">
                <a:latin typeface="Rockwell" charset="0"/>
                <a:ea typeface="Rockwell" charset="0"/>
                <a:cs typeface="Rockwell" charset="0"/>
              </a:rPr>
              <a:t>The government’s Anti-trust laws are designed to make companies compete with each other to benefit customers and  encourage new ideas in the market. </a:t>
            </a:r>
            <a:endParaRPr lang="en-US" sz="2000" dirty="0"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7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Impact" charset="0"/>
                <a:ea typeface="Impact" charset="0"/>
                <a:cs typeface="Impact" charset="0"/>
              </a:rPr>
              <a:t>Rise of BIG BUSINESS led by the CAPTAINS OF INDUSTRY: </a:t>
            </a:r>
          </a:p>
          <a:p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469"/>
              </p:ext>
            </p:extLst>
          </p:nvPr>
        </p:nvGraphicFramePr>
        <p:xfrm>
          <a:off x="723900" y="2246354"/>
          <a:ext cx="7696200" cy="38100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5715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OIL</a:t>
                      </a:r>
                      <a:endParaRPr lang="en-US" sz="2000" b="1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STEEL</a:t>
                      </a:r>
                      <a:r>
                        <a:rPr lang="en-US" sz="2000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</a:t>
                      </a:r>
                      <a:endParaRPr lang="en-US" sz="2000" b="1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SHIPPING</a:t>
                      </a:r>
                      <a:r>
                        <a:rPr lang="en-US" sz="2000" baseline="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&amp; RAILROADS</a:t>
                      </a:r>
                      <a:endParaRPr lang="en-US" sz="2000" b="1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BANKING</a:t>
                      </a:r>
                      <a:endParaRPr lang="en-US" sz="2000" b="1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  <a:p>
                      <a:pPr algn="ctr"/>
                      <a:endParaRPr lang="en-US" sz="2000" dirty="0" smtClean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John D. Rockefeller </a:t>
                      </a:r>
                    </a:p>
                    <a:p>
                      <a:pPr algn="ctr"/>
                      <a:endParaRPr lang="en-US" sz="2000" dirty="0" smtClean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  <a:p>
                      <a:pPr algn="ctr"/>
                      <a:endParaRPr lang="en-US" sz="2000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  <a:p>
                      <a:pPr algn="ctr"/>
                      <a:endParaRPr lang="en-US" sz="2000" dirty="0" smtClean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Andrew Carnegie</a:t>
                      </a:r>
                      <a:endParaRPr lang="en-US" sz="2000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  <a:p>
                      <a:pPr algn="ctr"/>
                      <a:endParaRPr lang="en-US" sz="2000" dirty="0" smtClean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Cornelius Vanderbilt </a:t>
                      </a:r>
                      <a:endParaRPr lang="en-US" sz="2000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  <a:p>
                      <a:pPr algn="ctr"/>
                      <a:endParaRPr lang="en-US" sz="2000" dirty="0" smtClean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J.P.</a:t>
                      </a:r>
                      <a:r>
                        <a:rPr lang="en-US" sz="2000" baseline="0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 Morgan</a:t>
                      </a:r>
                      <a:endParaRPr lang="en-US" sz="2000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6" y="2290916"/>
            <a:ext cx="1937829" cy="10889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/>
          <a:stretch/>
        </p:blipFill>
        <p:spPr>
          <a:xfrm>
            <a:off x="4502592" y="2285998"/>
            <a:ext cx="2082584" cy="10938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7"/>
          <a:stretch/>
        </p:blipFill>
        <p:spPr>
          <a:xfrm>
            <a:off x="6490226" y="2285998"/>
            <a:ext cx="1929875" cy="1093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26" y="2285999"/>
            <a:ext cx="1873851" cy="109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284"/>
            <a:ext cx="9144000" cy="5728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187" y="0"/>
            <a:ext cx="8755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ckwell" charset="0"/>
                <a:ea typeface="Rockwell" charset="0"/>
                <a:cs typeface="Rockwell" charset="0"/>
              </a:rPr>
              <a:t>Why did some people refer to </a:t>
            </a:r>
            <a:r>
              <a:rPr lang="en-US" sz="3200" dirty="0" smtClean="0">
                <a:latin typeface="Rockwell" charset="0"/>
                <a:ea typeface="Rockwell" charset="0"/>
                <a:cs typeface="Rockwell" charset="0"/>
              </a:rPr>
              <a:t>the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Rockwell" charset="0"/>
                <a:ea typeface="Rockwell" charset="0"/>
                <a:cs typeface="Rockwell" charset="0"/>
              </a:rPr>
              <a:t>Captains </a:t>
            </a:r>
            <a:r>
              <a:rPr lang="en-US" sz="3200" dirty="0">
                <a:solidFill>
                  <a:srgbClr val="FFFF00"/>
                </a:solidFill>
                <a:latin typeface="Rockwell" charset="0"/>
                <a:ea typeface="Rockwell" charset="0"/>
                <a:cs typeface="Rockwell" charset="0"/>
              </a:rPr>
              <a:t>of Industry </a:t>
            </a:r>
            <a:r>
              <a:rPr lang="en-US" sz="3200" dirty="0">
                <a:latin typeface="Rockwell" charset="0"/>
                <a:ea typeface="Rockwell" charset="0"/>
                <a:cs typeface="Rockwell" charset="0"/>
              </a:rPr>
              <a:t>as </a:t>
            </a:r>
            <a:r>
              <a:rPr lang="en-US" sz="3200" dirty="0">
                <a:solidFill>
                  <a:srgbClr val="FF0000"/>
                </a:solidFill>
                <a:latin typeface="Rockwell" charset="0"/>
                <a:ea typeface="Rockwell" charset="0"/>
                <a:cs typeface="Rockwell" charset="0"/>
              </a:rPr>
              <a:t>“Robber </a:t>
            </a:r>
            <a:r>
              <a:rPr lang="en-US" sz="3200" dirty="0" smtClean="0">
                <a:solidFill>
                  <a:srgbClr val="FF0000"/>
                </a:solidFill>
                <a:latin typeface="Rockwell" charset="0"/>
                <a:ea typeface="Rockwell" charset="0"/>
                <a:cs typeface="Rockwell" charset="0"/>
              </a:rPr>
              <a:t>Barons”</a:t>
            </a:r>
            <a:r>
              <a:rPr lang="en-US" sz="3200" dirty="0" smtClean="0">
                <a:latin typeface="Rockwell" charset="0"/>
                <a:ea typeface="Rockwell" charset="0"/>
                <a:cs typeface="Rockwell" charset="0"/>
              </a:rPr>
              <a:t>?</a:t>
            </a:r>
            <a:endParaRPr lang="en-US" sz="3200" dirty="0"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3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>
                <a:latin typeface="Impact" pitchFamily="34" charset="0"/>
              </a:rPr>
              <a:t>I. </a:t>
            </a:r>
            <a:r>
              <a:rPr lang="en-US" dirty="0">
                <a:latin typeface="Impact" charset="0"/>
                <a:ea typeface="Impact" charset="0"/>
                <a:cs typeface="Impact" charset="0"/>
              </a:rPr>
              <a:t>FACTORS that promoted INDUSTRIAL GROWTH in </a:t>
            </a:r>
            <a:r>
              <a:rPr lang="en-US" dirty="0" smtClean="0">
                <a:latin typeface="Impact" charset="0"/>
                <a:ea typeface="Impact" charset="0"/>
                <a:cs typeface="Impact" charset="0"/>
              </a:rPr>
              <a:t>America</a:t>
            </a:r>
            <a:r>
              <a:rPr dirty="0" smtClean="0">
                <a:latin typeface="Impact" pitchFamily="34" charset="0"/>
              </a:rPr>
              <a:t>:</a:t>
            </a:r>
            <a:endParaRPr dirty="0">
              <a:latin typeface="Impact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01454"/>
            <a:ext cx="8610600" cy="4572000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Rockwell" pitchFamily="18" charset="0"/>
              </a:rPr>
              <a:t>1. Access </a:t>
            </a:r>
            <a:r>
              <a:rPr lang="en-US" sz="2800" dirty="0" smtClean="0">
                <a:latin typeface="Rockwell" pitchFamily="18" charset="0"/>
              </a:rPr>
              <a:t>to </a:t>
            </a:r>
            <a:r>
              <a:rPr lang="en-US" sz="2800" dirty="0" smtClean="0">
                <a:solidFill>
                  <a:srgbClr val="FFFF00"/>
                </a:solidFill>
                <a:latin typeface="Rockwell" pitchFamily="18" charset="0"/>
              </a:rPr>
              <a:t>Raw Materials </a:t>
            </a:r>
            <a:r>
              <a:rPr lang="en-US" sz="2800" dirty="0" smtClean="0">
                <a:latin typeface="Rockwell" pitchFamily="18" charset="0"/>
              </a:rPr>
              <a:t>and</a:t>
            </a:r>
            <a:r>
              <a:rPr lang="en-US" sz="2800" dirty="0" smtClean="0">
                <a:solidFill>
                  <a:srgbClr val="FFFF00"/>
                </a:solidFill>
                <a:latin typeface="Rockwell" pitchFamily="18" charset="0"/>
              </a:rPr>
              <a:t> Energy Sources</a:t>
            </a:r>
            <a:endParaRPr lang="en-US" sz="2800" dirty="0" smtClean="0">
              <a:solidFill>
                <a:srgbClr val="FFFF00"/>
              </a:solidFill>
              <a:latin typeface="Rockwell" pitchFamily="18" charset="0"/>
            </a:endParaRP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Rockwell" pitchFamily="18" charset="0"/>
              </a:rPr>
              <a:t>2. Availability </a:t>
            </a:r>
            <a:r>
              <a:rPr lang="en-US" sz="2800" dirty="0" smtClean="0">
                <a:solidFill>
                  <a:srgbClr val="FFFFFF"/>
                </a:solidFill>
                <a:latin typeface="Rockwell" pitchFamily="18" charset="0"/>
              </a:rPr>
              <a:t>of </a:t>
            </a:r>
            <a:r>
              <a:rPr lang="en-US" sz="2800" dirty="0" smtClean="0">
                <a:solidFill>
                  <a:srgbClr val="FFFF00"/>
                </a:solidFill>
                <a:latin typeface="Rockwell" pitchFamily="18" charset="0"/>
              </a:rPr>
              <a:t>work </a:t>
            </a:r>
            <a:r>
              <a:rPr lang="en-US" sz="2800" dirty="0" smtClean="0">
                <a:solidFill>
                  <a:srgbClr val="FFFF00"/>
                </a:solidFill>
                <a:latin typeface="Rockwell" pitchFamily="18" charset="0"/>
              </a:rPr>
              <a:t>force </a:t>
            </a:r>
            <a:r>
              <a:rPr lang="en-US" sz="2800" dirty="0" smtClean="0">
                <a:solidFill>
                  <a:srgbClr val="FFFFFF"/>
                </a:solidFill>
                <a:latin typeface="Rockwell" pitchFamily="18" charset="0"/>
              </a:rPr>
              <a:t>due to </a:t>
            </a:r>
            <a:r>
              <a:rPr lang="en-US" sz="2800" dirty="0" smtClean="0">
                <a:solidFill>
                  <a:srgbClr val="FFFF00"/>
                </a:solidFill>
                <a:latin typeface="Rockwell" pitchFamily="18" charset="0"/>
              </a:rPr>
              <a:t>Immigration</a:t>
            </a: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3200" dirty="0" smtClean="0">
                <a:latin typeface="Rockwell" pitchFamily="18" charset="0"/>
              </a:rPr>
              <a:t>3. New </a:t>
            </a:r>
            <a:r>
              <a:rPr lang="en-US" sz="3200" dirty="0" smtClean="0">
                <a:solidFill>
                  <a:srgbClr val="FFFF00"/>
                </a:solidFill>
                <a:latin typeface="Rockwell" pitchFamily="18" charset="0"/>
              </a:rPr>
              <a:t>Inventions</a:t>
            </a:r>
            <a:endParaRPr lang="en-US" sz="3200" dirty="0" smtClean="0">
              <a:solidFill>
                <a:srgbClr val="FFFF00"/>
              </a:solidFill>
              <a:latin typeface="Rockwell" pitchFamily="18" charset="0"/>
            </a:endParaRPr>
          </a:p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en-US" sz="3200" dirty="0" smtClean="0">
                <a:latin typeface="Rockwell" pitchFamily="18" charset="0"/>
              </a:rPr>
              <a:t>4.</a:t>
            </a:r>
            <a:r>
              <a:rPr lang="en-US" sz="3200" dirty="0" smtClean="0">
                <a:solidFill>
                  <a:srgbClr val="FFFF00"/>
                </a:solidFill>
                <a:latin typeface="Rockwell" pitchFamily="18" charset="0"/>
              </a:rPr>
              <a:t> Financial </a:t>
            </a:r>
            <a:r>
              <a:rPr lang="en-US" sz="3200" dirty="0" smtClean="0">
                <a:solidFill>
                  <a:srgbClr val="FFFFFF"/>
                </a:solidFill>
                <a:latin typeface="Rockwell" pitchFamily="18" charset="0"/>
              </a:rPr>
              <a:t>Resources</a:t>
            </a:r>
            <a:r>
              <a:rPr lang="en-US" sz="3200" dirty="0" smtClean="0">
                <a:solidFill>
                  <a:srgbClr val="FFFF00"/>
                </a:solidFill>
                <a:latin typeface="Rockwell" pitchFamily="18" charset="0"/>
              </a:rPr>
              <a:t> </a:t>
            </a: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6"/>
          <a:stretch/>
        </p:blipFill>
        <p:spPr>
          <a:xfrm>
            <a:off x="5410200" y="3886200"/>
            <a:ext cx="2819400" cy="2601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atin typeface="Impact" pitchFamily="34" charset="0"/>
              </a:rPr>
              <a:t>J. </a:t>
            </a:r>
            <a:r>
              <a:rPr sz="4800" smtClean="0">
                <a:latin typeface="Impact" pitchFamily="34" charset="0"/>
              </a:rPr>
              <a:t>Examples of BIG BUSINESS:</a:t>
            </a:r>
            <a:endParaRPr sz="4800">
              <a:latin typeface="Impact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016980"/>
              </p:ext>
            </p:extLst>
          </p:nvPr>
        </p:nvGraphicFramePr>
        <p:xfrm>
          <a:off x="457200" y="2133600"/>
          <a:ext cx="7924800" cy="312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1562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62100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RAILROADS</a:t>
                      </a:r>
                      <a:endParaRPr lang="en-US" sz="2400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OIL</a:t>
                      </a:r>
                      <a:endParaRPr lang="en-US" sz="2400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STEEL </a:t>
                      </a:r>
                      <a:endParaRPr lang="en-US" sz="2400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Rockwell" charset="0"/>
                          <a:ea typeface="Rockwell" charset="0"/>
                          <a:cs typeface="Rockwell" charset="0"/>
                        </a:rPr>
                        <a:t>COAL</a:t>
                      </a:r>
                      <a:endParaRPr lang="en-US" sz="2400" dirty="0">
                        <a:latin typeface="Rockwell" charset="0"/>
                        <a:ea typeface="Rockwell" charset="0"/>
                        <a:cs typeface="Rockwel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1676400" cy="1219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10581"/>
            <a:ext cx="1600200" cy="1219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4881"/>
            <a:ext cx="1553497" cy="9906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24881"/>
            <a:ext cx="1858297" cy="1232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5" descr="ae615e001.jpg"/>
          <p:cNvPicPr>
            <a:picLocks noGrp="1" noChangeAspect="1"/>
          </p:cNvPicPr>
          <p:nvPr>
            <p:ph sz="half" idx="1"/>
          </p:nvPr>
        </p:nvPicPr>
        <p:blipFill>
          <a:blip cstate="print"/>
          <a:srcRect/>
          <a:stretch>
            <a:fillRect/>
          </a:stretch>
        </p:blipFill>
        <p:spPr>
          <a:xfrm>
            <a:off x="304800" y="2819400"/>
            <a:ext cx="3810000" cy="2594142"/>
          </a:xfrm>
        </p:spPr>
      </p:pic>
      <p:sp>
        <p:nvSpPr>
          <p:cNvPr id="22531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2743200"/>
            <a:ext cx="5029200" cy="3124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 smtClean="0">
                <a:latin typeface="Rockwell" pitchFamily="18" charset="0"/>
              </a:rPr>
              <a:t>1. </a:t>
            </a:r>
            <a:r>
              <a:rPr lang="en-US" sz="3200" dirty="0" smtClean="0">
                <a:solidFill>
                  <a:srgbClr val="FFFF00"/>
                </a:solidFill>
                <a:latin typeface="Rockwell" pitchFamily="18" charset="0"/>
              </a:rPr>
              <a:t>MECHANIZATION </a:t>
            </a:r>
            <a:r>
              <a:rPr lang="en-US" sz="3200" dirty="0" smtClean="0">
                <a:solidFill>
                  <a:schemeClr val="tx1"/>
                </a:solidFill>
                <a:latin typeface="Rockwell" pitchFamily="18" charset="0"/>
              </a:rPr>
              <a:t>Reduced manual labor needs on the farm and </a:t>
            </a:r>
            <a:r>
              <a:rPr lang="en-US" sz="3200" dirty="0" smtClean="0">
                <a:solidFill>
                  <a:srgbClr val="FFFF00"/>
                </a:solidFill>
                <a:latin typeface="Rockwell" pitchFamily="18" charset="0"/>
              </a:rPr>
              <a:t>INCREASED</a:t>
            </a:r>
            <a:r>
              <a:rPr lang="en-US" sz="3200" dirty="0" smtClean="0">
                <a:solidFill>
                  <a:schemeClr val="tx1"/>
                </a:solidFill>
                <a:latin typeface="Rockwell" pitchFamily="18" charset="0"/>
              </a:rPr>
              <a:t> production</a:t>
            </a:r>
          </a:p>
          <a:p>
            <a:pPr eaLnBrk="1" hangingPunct="1"/>
            <a:endParaRPr lang="en-US" dirty="0" smtClean="0">
              <a:latin typeface="Rockwell" pitchFamily="18" charset="0"/>
            </a:endParaRPr>
          </a:p>
          <a:p>
            <a:pPr lvl="1" eaLnBrk="1" hangingPunct="1"/>
            <a:r>
              <a:rPr lang="en-US" dirty="0" smtClean="0">
                <a:latin typeface="Rockwell" pitchFamily="18" charset="0"/>
              </a:rPr>
              <a:t>Ex. </a:t>
            </a:r>
            <a:r>
              <a:rPr lang="en-US" i="1" dirty="0" smtClean="0">
                <a:solidFill>
                  <a:srgbClr val="DADA59"/>
                </a:solidFill>
                <a:latin typeface="Rockwell" pitchFamily="18" charset="0"/>
              </a:rPr>
              <a:t>The Reaper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329996"/>
            <a:ext cx="9144000" cy="1567801"/>
            <a:chOff x="0" y="329996"/>
            <a:chExt cx="9144000" cy="1567801"/>
          </a:xfrm>
        </p:grpSpPr>
        <p:sp>
          <p:nvSpPr>
            <p:cNvPr id="5" name="TextBox 4"/>
            <p:cNvSpPr txBox="1"/>
            <p:nvPr/>
          </p:nvSpPr>
          <p:spPr>
            <a:xfrm>
              <a:off x="0" y="1066800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Rockwell" pitchFamily="18" charset="0"/>
                </a:rPr>
                <a:t>K. Changes in Farm &amp; City Life</a:t>
              </a:r>
              <a:endParaRPr lang="en-US" sz="4800" dirty="0">
                <a:latin typeface="Rockwell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1181861">
              <a:off x="1702813" y="329996"/>
              <a:ext cx="5486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i="1" dirty="0" smtClean="0">
                  <a:solidFill>
                    <a:srgbClr val="FFC000"/>
                  </a:solidFill>
                  <a:latin typeface="Brush Script MT Italic"/>
                  <a:cs typeface="Brush Script MT Italic"/>
                </a:rPr>
                <a:t>Post-Civil War…</a:t>
              </a:r>
              <a:endParaRPr lang="en-US" sz="4400" i="1" dirty="0">
                <a:solidFill>
                  <a:srgbClr val="FFC000"/>
                </a:solidFill>
                <a:latin typeface="Brush Script MT Italic"/>
                <a:cs typeface="Brush Script MT Italic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4" y="3276600"/>
            <a:ext cx="4133479" cy="4572000"/>
          </a:xfrm>
        </p:spPr>
        <p:txBody>
          <a:bodyPr>
            <a:normAutofit/>
          </a:bodyPr>
          <a:lstStyle/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dirty="0" smtClean="0">
                <a:latin typeface="Rockwell" pitchFamily="18" charset="0"/>
                <a:cs typeface="Arial" pitchFamily="34" charset="0"/>
              </a:rPr>
              <a:t>People left their jobs on farms to live in the city and work in factories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None/>
              <a:defRPr/>
            </a:pPr>
            <a:endParaRPr lang="en-US" dirty="0" smtClean="0">
              <a:latin typeface="Rockwell" pitchFamily="18" charset="0"/>
              <a:cs typeface="Arial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dirty="0" smtClean="0">
                <a:latin typeface="Rockwell" pitchFamily="18" charset="0"/>
                <a:cs typeface="Arial" pitchFamily="34" charset="0"/>
              </a:rPr>
              <a:t>Immigrants also worked in factories to meet the labor demand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Content Placeholder 5" descr="firing_translators.jpg"/>
          <p:cNvPicPr>
            <a:picLocks noGrp="1" noChangeAspect="1"/>
          </p:cNvPicPr>
          <p:nvPr>
            <p:ph sz="half" idx="2"/>
          </p:nvPr>
        </p:nvPicPr>
        <p:blipFill>
          <a:blip cstate="print"/>
          <a:srcRect/>
          <a:stretch>
            <a:fillRect/>
          </a:stretch>
        </p:blipFill>
        <p:spPr>
          <a:xfrm>
            <a:off x="4343400" y="3429000"/>
            <a:ext cx="4559306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0" y="152400"/>
            <a:ext cx="9144000" cy="1567801"/>
            <a:chOff x="0" y="406196"/>
            <a:chExt cx="9144000" cy="1567801"/>
          </a:xfrm>
        </p:grpSpPr>
        <p:sp>
          <p:nvSpPr>
            <p:cNvPr id="7" name="TextBox 6"/>
            <p:cNvSpPr txBox="1"/>
            <p:nvPr/>
          </p:nvSpPr>
          <p:spPr>
            <a:xfrm>
              <a:off x="0" y="1143000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Rockwell" pitchFamily="18" charset="0"/>
                </a:rPr>
                <a:t>K. Changes in Farm &amp; City Life</a:t>
              </a:r>
              <a:endParaRPr lang="en-US" sz="4800" dirty="0">
                <a:latin typeface="Rockwell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1181861">
              <a:off x="1702813" y="406196"/>
              <a:ext cx="5486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i="1" dirty="0" smtClean="0">
                  <a:solidFill>
                    <a:srgbClr val="FFC000"/>
                  </a:solidFill>
                  <a:latin typeface="Brush Script MT Italic"/>
                  <a:cs typeface="Brush Script MT Italic"/>
                </a:rPr>
                <a:t>Post-Civil War…</a:t>
              </a:r>
              <a:endParaRPr lang="en-US" sz="4400" i="1" dirty="0">
                <a:solidFill>
                  <a:srgbClr val="FFC000"/>
                </a:solidFill>
                <a:latin typeface="Brush Script MT Italic"/>
                <a:cs typeface="Brush Script MT Italic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00" y="1981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Rockwell" pitchFamily="18" charset="0"/>
                <a:cs typeface="Arial" pitchFamily="34" charset="0"/>
              </a:rPr>
              <a:t>2.</a:t>
            </a:r>
            <a:r>
              <a:rPr lang="en-US" sz="3200" dirty="0" smtClean="0">
                <a:solidFill>
                  <a:srgbClr val="FFFF00"/>
                </a:solidFill>
                <a:latin typeface="Rockwell" pitchFamily="18" charset="0"/>
                <a:cs typeface="Arial" pitchFamily="34" charset="0"/>
              </a:rPr>
              <a:t> INDUSTRIAL </a:t>
            </a:r>
            <a:r>
              <a:rPr lang="en-US" sz="3200" dirty="0" smtClean="0">
                <a:latin typeface="Rockwell" pitchFamily="18" charset="0"/>
                <a:cs typeface="Arial" pitchFamily="34" charset="0"/>
              </a:rPr>
              <a:t>development in cities created increased </a:t>
            </a:r>
            <a:r>
              <a:rPr lang="en-US" sz="3200" dirty="0" smtClean="0">
                <a:solidFill>
                  <a:srgbClr val="FCF059"/>
                </a:solidFill>
                <a:latin typeface="Rockwell" pitchFamily="18" charset="0"/>
                <a:cs typeface="Arial" pitchFamily="34" charset="0"/>
              </a:rPr>
              <a:t>LABOR</a:t>
            </a:r>
            <a:r>
              <a:rPr lang="en-US" sz="3200" dirty="0" smtClean="0">
                <a:latin typeface="Rockwell" pitchFamily="18" charset="0"/>
                <a:cs typeface="Arial" pitchFamily="34" charset="0"/>
              </a:rPr>
              <a:t>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5" descr="sears&amp;roebuck.jpg"/>
          <p:cNvPicPr>
            <a:picLocks noGrp="1" noChangeAspect="1"/>
          </p:cNvPicPr>
          <p:nvPr>
            <p:ph sz="half" idx="1"/>
          </p:nvPr>
        </p:nvPicPr>
        <p:blipFill>
          <a:blip cstate="print"/>
          <a:srcRect/>
          <a:stretch>
            <a:fillRect/>
          </a:stretch>
        </p:blipFill>
        <p:spPr>
          <a:xfrm>
            <a:off x="5867400" y="2438400"/>
            <a:ext cx="3119936" cy="4267200"/>
          </a:xfrm>
        </p:spPr>
      </p:pic>
      <p:pic>
        <p:nvPicPr>
          <p:cNvPr id="7" name="Content Placeholder 6" descr="sears_roebuck.jpg"/>
          <p:cNvPicPr>
            <a:picLocks noGrp="1" noChangeAspect="1"/>
          </p:cNvPicPr>
          <p:nvPr>
            <p:ph sz="half" idx="2"/>
          </p:nvPr>
        </p:nvPicPr>
        <p:blipFill>
          <a:blip cstate="print"/>
          <a:srcRect t="13833" b="13833"/>
          <a:stretch>
            <a:fillRect/>
          </a:stretch>
        </p:blipFill>
        <p:spPr>
          <a:xfrm>
            <a:off x="152400" y="3429000"/>
            <a:ext cx="2923770" cy="3276600"/>
          </a:xfrm>
        </p:spPr>
      </p:pic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304800" y="14478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Rockwell" pitchFamily="18" charset="0"/>
              </a:rPr>
              <a:t> 3. </a:t>
            </a:r>
            <a:r>
              <a:rPr lang="en-US" sz="2800" dirty="0" smtClean="0">
                <a:solidFill>
                  <a:srgbClr val="FFFF00"/>
                </a:solidFill>
                <a:latin typeface="Rockwell" pitchFamily="18" charset="0"/>
              </a:rPr>
              <a:t>INDUSTRIALIZATION</a:t>
            </a:r>
            <a:r>
              <a:rPr lang="en-US" sz="2800" dirty="0" smtClean="0">
                <a:solidFill>
                  <a:srgbClr val="FFFFFF"/>
                </a:solidFill>
                <a:latin typeface="Rockwell" pitchFamily="18" charset="0"/>
              </a:rPr>
              <a:t> provided new access to </a:t>
            </a:r>
            <a:r>
              <a:rPr lang="en-US" sz="2800" dirty="0" smtClean="0">
                <a:solidFill>
                  <a:srgbClr val="FCF059"/>
                </a:solidFill>
                <a:latin typeface="Rockwell" pitchFamily="18" charset="0"/>
              </a:rPr>
              <a:t>CONSUMER</a:t>
            </a:r>
            <a:r>
              <a:rPr lang="en-US" sz="2800" dirty="0" smtClean="0">
                <a:solidFill>
                  <a:srgbClr val="FFFFFF"/>
                </a:solidFill>
                <a:latin typeface="Rockwell" pitchFamily="18" charset="0"/>
              </a:rPr>
              <a:t> goods </a:t>
            </a:r>
            <a:endParaRPr lang="en-US" sz="2400" dirty="0">
              <a:solidFill>
                <a:srgbClr val="FFFFFF"/>
              </a:solidFill>
              <a:latin typeface="Rockwell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238" y="19863"/>
            <a:ext cx="9132762" cy="1273185"/>
            <a:chOff x="-15592" y="470043"/>
            <a:chExt cx="9144000" cy="1280644"/>
          </a:xfrm>
        </p:grpSpPr>
        <p:sp>
          <p:nvSpPr>
            <p:cNvPr id="9" name="TextBox 8"/>
            <p:cNvSpPr txBox="1"/>
            <p:nvPr/>
          </p:nvSpPr>
          <p:spPr>
            <a:xfrm>
              <a:off x="-15592" y="976738"/>
              <a:ext cx="9144000" cy="77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Rockwell" pitchFamily="18" charset="0"/>
                </a:rPr>
                <a:t>K. Changes in Farm &amp; City Life</a:t>
              </a:r>
              <a:endParaRPr lang="en-US" sz="4400" dirty="0">
                <a:latin typeface="Rockwell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1181861">
              <a:off x="1825604" y="470043"/>
              <a:ext cx="5486400" cy="65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 smtClean="0">
                  <a:solidFill>
                    <a:srgbClr val="FFC000"/>
                  </a:solidFill>
                  <a:latin typeface="Brush Script MT Italic"/>
                  <a:cs typeface="Brush Script MT Italic"/>
                </a:rPr>
                <a:t>Post-Civil War…</a:t>
              </a:r>
              <a:endParaRPr lang="en-US" sz="3600" i="1" dirty="0">
                <a:solidFill>
                  <a:srgbClr val="FFC000"/>
                </a:solidFill>
                <a:latin typeface="Brush Script MT Italic"/>
                <a:cs typeface="Brush Script MT Italic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28538" y="2590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400" dirty="0" smtClean="0">
                <a:latin typeface="Rockwell" pitchFamily="18" charset="0"/>
              </a:rPr>
              <a:t> Ex. </a:t>
            </a:r>
            <a:r>
              <a:rPr lang="en-US" sz="2400" i="1" dirty="0" smtClean="0">
                <a:solidFill>
                  <a:srgbClr val="FEFF83"/>
                </a:solidFill>
                <a:latin typeface="Rockwell" pitchFamily="18" charset="0"/>
              </a:rPr>
              <a:t>Mail Order</a:t>
            </a:r>
            <a:endParaRPr lang="en-US" sz="1200" i="1" dirty="0">
              <a:solidFill>
                <a:srgbClr val="FEFF83"/>
              </a:solidFill>
              <a:latin typeface="Rockwell" pitchFamily="18" charset="0"/>
            </a:endParaRPr>
          </a:p>
        </p:txBody>
      </p:sp>
      <p:pic>
        <p:nvPicPr>
          <p:cNvPr id="12" name="Picture 11" descr="craftsman5.jpg"/>
          <p:cNvPicPr>
            <a:picLocks noChangeAspect="1"/>
          </p:cNvPicPr>
          <p:nvPr/>
        </p:nvPicPr>
        <p:blipFill>
          <a:blip cstate="print"/>
          <a:srcRect t="2746" b="3814"/>
          <a:stretch>
            <a:fillRect/>
          </a:stretch>
        </p:blipFill>
        <p:spPr>
          <a:xfrm>
            <a:off x="3276601" y="2948828"/>
            <a:ext cx="2362200" cy="3756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>
            <a:alphaModFix amt="3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9982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American Typewriter Light"/>
                <a:cs typeface="American Typewriter Light"/>
              </a:rPr>
              <a:t>now</a:t>
            </a:r>
            <a:r>
              <a:rPr lang="is-IS" sz="7200" smtClean="0">
                <a:solidFill>
                  <a:srgbClr val="000000"/>
                </a:solidFill>
                <a:latin typeface="American Typewriter Light"/>
                <a:cs typeface="American Typewriter Light"/>
              </a:rPr>
              <a:t>…back to the Captains of Industry </a:t>
            </a:r>
            <a:endParaRPr lang="en-US" sz="7200" dirty="0">
              <a:solidFill>
                <a:srgbClr val="000000"/>
              </a:solidFill>
              <a:latin typeface="American Typewriter Light"/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97158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Content Placeholder 7" descr="bulb.jpg"/>
          <p:cNvPicPr>
            <a:picLocks noGrp="1" noChangeAspect="1"/>
          </p:cNvPicPr>
          <p:nvPr>
            <p:ph sz="half" idx="1"/>
          </p:nvPr>
        </p:nvPicPr>
        <p:blipFill>
          <a:blip cstate="print"/>
          <a:srcRect/>
          <a:stretch>
            <a:fillRect/>
          </a:stretch>
        </p:blipFill>
        <p:spPr>
          <a:xfrm>
            <a:off x="762000" y="2133600"/>
            <a:ext cx="3328988" cy="414337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3342" y="1600200"/>
            <a:ext cx="4343400" cy="5029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>
                <a:latin typeface="Rockwell" pitchFamily="18" charset="0"/>
              </a:rPr>
              <a:t>1. </a:t>
            </a:r>
            <a:r>
              <a:rPr lang="en-US" sz="3600" dirty="0" smtClean="0">
                <a:solidFill>
                  <a:srgbClr val="FFFF00"/>
                </a:solidFill>
                <a:latin typeface="Rockwell" pitchFamily="18" charset="0"/>
              </a:rPr>
              <a:t>Electric </a:t>
            </a:r>
            <a:r>
              <a:rPr lang="en-US" sz="3600" dirty="0" smtClean="0">
                <a:latin typeface="Rockwell" pitchFamily="18" charset="0"/>
              </a:rPr>
              <a:t>Lighting</a:t>
            </a:r>
            <a:endParaRPr lang="en-US" sz="3600" dirty="0">
              <a:latin typeface="Rockwell" pitchFamily="18" charset="0"/>
            </a:endParaRPr>
          </a:p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1600" dirty="0" smtClean="0"/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Rockwell" pitchFamily="18" charset="0"/>
              </a:rPr>
              <a:t>Invented by Thomas Edison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050" dirty="0" smtClean="0">
              <a:latin typeface="Rockwell" pitchFamily="18" charset="0"/>
            </a:endParaRP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Rockwell" pitchFamily="18" charset="0"/>
              </a:rPr>
              <a:t>“Banished the Night”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200" dirty="0" smtClean="0">
              <a:latin typeface="Rockwell" pitchFamily="18" charset="0"/>
            </a:endParaRPr>
          </a:p>
          <a:p>
            <a:pPr marL="641033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Rockwell" pitchFamily="18" charset="0"/>
              </a:rPr>
              <a:t>Factories could now stay open later, therefore workers began working longer hours 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2192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4000" dirty="0" smtClean="0">
                <a:latin typeface="Impact" pitchFamily="34" charset="0"/>
                <a:cs typeface="Kalinga" pitchFamily="2" charset="0"/>
              </a:rPr>
              <a:t>G. </a:t>
            </a:r>
            <a:r>
              <a:rPr lang="en-US" sz="4000" dirty="0">
                <a:latin typeface="Impact" charset="0"/>
                <a:ea typeface="Impact" charset="0"/>
                <a:cs typeface="Impact" charset="0"/>
              </a:rPr>
              <a:t>Inventions that contributed to </a:t>
            </a:r>
            <a:r>
              <a:rPr lang="en-US" sz="4000" dirty="0" smtClean="0">
                <a:latin typeface="Impact" charset="0"/>
                <a:ea typeface="Impact" charset="0"/>
                <a:cs typeface="Impact" charset="0"/>
              </a:rPr>
              <a:t>GREAT CHANGE &amp; </a:t>
            </a:r>
            <a:r>
              <a:rPr lang="en-US" sz="4000" dirty="0">
                <a:latin typeface="Impact" charset="0"/>
                <a:ea typeface="Impact" charset="0"/>
                <a:cs typeface="Impact" charset="0"/>
              </a:rPr>
              <a:t>INDUSTRIAL GROWTH: </a:t>
            </a:r>
            <a:endParaRPr sz="4000" dirty="0">
              <a:latin typeface="Impact" charset="0"/>
              <a:ea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654" y="533400"/>
            <a:ext cx="9148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Rockefeller Net Worth:  </a:t>
            </a:r>
            <a:endParaRPr lang="en-US" sz="60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9" y="20574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1</a:t>
            </a:r>
            <a:r>
              <a:rPr lang="en-US" sz="2800" baseline="30000" dirty="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st</a:t>
            </a:r>
            <a:r>
              <a:rPr lang="en-US" sz="2800" dirty="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American to have a net worth over 1 </a:t>
            </a:r>
            <a:r>
              <a:rPr lang="en-US" sz="2800" dirty="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billion</a:t>
            </a:r>
            <a:r>
              <a:rPr lang="is-IS" sz="280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…</a:t>
            </a:r>
            <a:r>
              <a:rPr lang="en-US" sz="2800" dirty="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 </a:t>
            </a:r>
            <a:endParaRPr lang="en-US" sz="2800" dirty="0">
              <a:solidFill>
                <a:srgbClr val="000000"/>
              </a:solidFill>
              <a:latin typeface="American Typewriter Condensed"/>
              <a:cs typeface="American Typewriter Condensed"/>
            </a:endParaRPr>
          </a:p>
          <a:p>
            <a:endParaRPr lang="en-US" sz="2800" dirty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pPr marL="2343150"/>
            <a:r>
              <a:rPr lang="en-US" sz="36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1918 = 1.5 billion  </a:t>
            </a:r>
          </a:p>
          <a:p>
            <a:pPr marL="2343150"/>
            <a:endParaRPr lang="en-US" sz="2800" i="1" dirty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pPr marL="2343150"/>
            <a:r>
              <a:rPr lang="en-US" sz="36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2017 = 341 billion</a:t>
            </a:r>
          </a:p>
          <a:p>
            <a:pPr marL="798513"/>
            <a:endParaRPr lang="en-US" sz="3600" dirty="0" smtClean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pPr algn="ctr">
              <a:tabLst>
                <a:tab pos="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His wealth equaled 2% of total U.S. economic output. </a:t>
            </a:r>
          </a:p>
          <a:p>
            <a:pPr algn="ctr">
              <a:tabLst>
                <a:tab pos="0" algn="l"/>
              </a:tabLst>
            </a:pPr>
            <a:endParaRPr lang="en-US" sz="2800" dirty="0">
              <a:solidFill>
                <a:srgbClr val="000000"/>
              </a:solidFill>
              <a:latin typeface="American Typewriter Condensed"/>
              <a:cs typeface="American Typewriter Condensed"/>
            </a:endParaRPr>
          </a:p>
          <a:p>
            <a:pPr algn="ctr">
              <a:tabLst>
                <a:tab pos="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He also had the habit of giving a Dime to every person he met.  </a:t>
            </a:r>
            <a:endParaRPr lang="en-US" sz="2800" dirty="0">
              <a:solidFill>
                <a:srgbClr val="000000"/>
              </a:solidFill>
              <a:latin typeface="American Typewriter Condensed"/>
              <a:cs typeface="American Typewriter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81870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1376"/>
            <a:ext cx="6866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Carnegie Net Worth:  </a:t>
            </a:r>
            <a:endParaRPr lang="en-US" sz="54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i="1" dirty="0" smtClean="0">
                <a:solidFill>
                  <a:srgbClr val="800000"/>
                </a:solidFill>
                <a:latin typeface="American Typewriter Condensed"/>
                <a:cs typeface="American Typewriter Condensed"/>
              </a:rPr>
              <a:t>Tricky because he began donating all of his wealth before his death</a:t>
            </a:r>
            <a:r>
              <a:rPr lang="is-IS" sz="2000" i="1" smtClean="0">
                <a:solidFill>
                  <a:srgbClr val="800000"/>
                </a:solidFill>
                <a:latin typeface="American Typewriter Condensed"/>
                <a:cs typeface="American Typewriter Condensed"/>
              </a:rPr>
              <a:t>…</a:t>
            </a:r>
          </a:p>
          <a:p>
            <a:pPr>
              <a:lnSpc>
                <a:spcPct val="130000"/>
              </a:lnSpc>
            </a:pPr>
            <a:endParaRPr lang="is-IS" sz="200" i="1">
              <a:solidFill>
                <a:srgbClr val="000000"/>
              </a:solidFill>
              <a:latin typeface="American Typewriter Condensed"/>
              <a:cs typeface="American Typewriter Condensed"/>
            </a:endParaRPr>
          </a:p>
          <a:p>
            <a:pPr>
              <a:lnSpc>
                <a:spcPct val="130000"/>
              </a:lnSpc>
            </a:pPr>
            <a:r>
              <a:rPr lang="is-IS" sz="240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In 1901, J.P. Morgan </a:t>
            </a:r>
            <a:r>
              <a:rPr lang="is-IS" sz="240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&amp;</a:t>
            </a:r>
            <a:r>
              <a:rPr lang="is-IS" sz="240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 other investors bought Carnegie Steel Company </a:t>
            </a:r>
            <a:r>
              <a:rPr lang="en-US" sz="2400" dirty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f</a:t>
            </a:r>
            <a:r>
              <a:rPr lang="is-IS" sz="240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or $480 million, with $230 million going straight to Carnegie himself. </a:t>
            </a:r>
            <a:endParaRPr lang="en-US" sz="2400" dirty="0">
              <a:solidFill>
                <a:srgbClr val="000000"/>
              </a:solidFill>
              <a:latin typeface="American Typewriter Condensed"/>
              <a:cs typeface="American Typewriter Condensed"/>
            </a:endParaRPr>
          </a:p>
          <a:p>
            <a:pPr>
              <a:lnSpc>
                <a:spcPct val="130000"/>
              </a:lnSpc>
            </a:pPr>
            <a:endParaRPr lang="en-US" sz="400" b="1" dirty="0" smtClean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3" name="Picture 2" descr="andrew_carnegie_philanthropy_cartoon.jpg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2"/>
          <a:stretch/>
        </p:blipFill>
        <p:spPr>
          <a:xfrm>
            <a:off x="228600" y="2514600"/>
            <a:ext cx="3303916" cy="4205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5791200"/>
            <a:ext cx="51822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American Typewriter"/>
                <a:cs typeface="American Typewriter"/>
              </a:rPr>
              <a:t>2017 = 310 billion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26214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Vanderbilt Net Worth:  </a:t>
            </a:r>
            <a:endParaRPr lang="en-US" sz="60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8458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54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2017 = 185 billion </a:t>
            </a:r>
          </a:p>
          <a:p>
            <a:endParaRPr lang="en-US" sz="3200" dirty="0" smtClean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Then his son, William Henry Vanderbilt took over the family business in 1877 and </a:t>
            </a:r>
            <a:r>
              <a:rPr lang="en-US" sz="2800" b="1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DOUBLED </a:t>
            </a:r>
            <a:r>
              <a:rPr lang="en-US" sz="28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his father’s fortune. </a:t>
            </a:r>
            <a:endParaRPr lang="en-US" sz="28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5029200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“You </a:t>
            </a:r>
            <a:r>
              <a:rPr lang="en-US" sz="2800" dirty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have undertaken to cheat me. I won't sue you, for the law is too slow. I'll ruin you</a:t>
            </a:r>
            <a:r>
              <a:rPr lang="en-US" sz="2800" dirty="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.”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				</a:t>
            </a:r>
            <a:r>
              <a:rPr lang="en-US" sz="2000" dirty="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	- Cornelius Vanderbilt</a:t>
            </a:r>
            <a:endParaRPr lang="en-US" sz="2000" dirty="0">
              <a:solidFill>
                <a:srgbClr val="000000"/>
              </a:solidFill>
              <a:latin typeface="American Typewriter Condensed"/>
              <a:cs typeface="American Typewriter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32327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>
            <a:alphaModFix amt="5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7113"/>
            <a:ext cx="776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Henry Ford Net Worth:  </a:t>
            </a:r>
            <a:endParaRPr lang="en-US" sz="54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4788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2017 =199 billion </a:t>
            </a:r>
            <a:endParaRPr lang="en-US" sz="44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562600"/>
            <a:ext cx="8229600" cy="1200328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merican Typewriter Light"/>
                <a:cs typeface="American Typewriter Light"/>
              </a:rPr>
              <a:t>“Any customer can have a car painted any </a:t>
            </a:r>
            <a:r>
              <a:rPr lang="en-US" sz="2400" dirty="0" smtClean="0">
                <a:solidFill>
                  <a:srgbClr val="000000"/>
                </a:solidFill>
                <a:latin typeface="American Typewriter Light"/>
                <a:cs typeface="American Typewriter Light"/>
              </a:rPr>
              <a:t>color </a:t>
            </a:r>
            <a:r>
              <a:rPr lang="en-US" sz="2400" dirty="0">
                <a:solidFill>
                  <a:srgbClr val="000000"/>
                </a:solidFill>
                <a:latin typeface="American Typewriter Light"/>
                <a:cs typeface="American Typewriter Light"/>
              </a:rPr>
              <a:t>that he wants so long as it is black.” </a:t>
            </a:r>
            <a:endParaRPr lang="en-US" sz="2400" dirty="0" smtClean="0">
              <a:solidFill>
                <a:srgbClr val="000000"/>
              </a:solidFill>
              <a:latin typeface="American Typewriter Light"/>
              <a:cs typeface="American Typewriter Light"/>
            </a:endParaRPr>
          </a:p>
          <a:p>
            <a:r>
              <a:rPr lang="en-US" sz="2400" dirty="0">
                <a:solidFill>
                  <a:srgbClr val="000000"/>
                </a:solidFill>
                <a:latin typeface="American Typewriter Light"/>
                <a:cs typeface="American Typewriter Light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American Typewriter Light"/>
                <a:cs typeface="American Typewriter Light"/>
              </a:rPr>
              <a:t>				</a:t>
            </a:r>
            <a:r>
              <a:rPr lang="en-US" dirty="0" smtClean="0">
                <a:solidFill>
                  <a:srgbClr val="000000"/>
                </a:solidFill>
                <a:latin typeface="American Typewriter Light"/>
                <a:cs typeface="American Typewriter Light"/>
              </a:rPr>
              <a:t>                                ― </a:t>
            </a:r>
            <a:r>
              <a:rPr lang="en-US" dirty="0">
                <a:solidFill>
                  <a:srgbClr val="000000"/>
                </a:solidFill>
                <a:latin typeface="American Typewriter Light"/>
                <a:cs typeface="American Typewriter Light"/>
              </a:rPr>
              <a:t>Henry Ford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3505200" cy="300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merican Typewriter Condensed"/>
                <a:cs typeface="American Typewriter Condensed"/>
              </a:rPr>
              <a:t>Ford’s use of 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merican Typewriter Condensed"/>
                <a:cs typeface="American Typewriter Condensed"/>
              </a:rPr>
              <a:t>assembly line 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merican Typewriter Condensed"/>
                <a:cs typeface="American Typewriter Condensed"/>
              </a:rPr>
              <a:t>production in his factories reduced the cost of cars and turned </a:t>
            </a:r>
            <a:r>
              <a:rPr lang="is-IS" smtClean="0">
                <a:solidFill>
                  <a:schemeClr val="bg1">
                    <a:lumMod val="85000"/>
                    <a:lumOff val="15000"/>
                  </a:schemeClr>
                </a:solidFill>
                <a:latin typeface="American Typewriter Condensed"/>
                <a:cs typeface="American Typewriter Condensed"/>
              </a:rPr>
              <a:t>the Model T into the </a:t>
            </a:r>
            <a:r>
              <a:rPr lang="is-IS" b="1" i="1" smtClean="0">
                <a:solidFill>
                  <a:schemeClr val="bg1">
                    <a:lumMod val="85000"/>
                    <a:lumOff val="15000"/>
                  </a:schemeClr>
                </a:solidFill>
                <a:latin typeface="American Typewriter Condensed"/>
                <a:cs typeface="American Typewriter Condensed"/>
              </a:rPr>
              <a:t>“Car for Every American!”</a:t>
            </a:r>
          </a:p>
          <a:p>
            <a:endParaRPr lang="en-US" sz="1000" b="1" i="1" dirty="0" smtClean="0">
              <a:solidFill>
                <a:schemeClr val="bg1">
                  <a:lumMod val="85000"/>
                  <a:lumOff val="15000"/>
                </a:schemeClr>
              </a:solidFill>
              <a:latin typeface="American Typewriter Condensed"/>
              <a:cs typeface="American Typewriter Condensed"/>
            </a:endParaRPr>
          </a:p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merican Typewriter Condensed"/>
                <a:cs typeface="American Typewriter Condensed"/>
              </a:rPr>
              <a:t>How much did it cost to purchase a Model T? </a:t>
            </a:r>
          </a:p>
          <a:p>
            <a:endParaRPr lang="en-US" sz="100" dirty="0">
              <a:solidFill>
                <a:schemeClr val="bg1">
                  <a:lumMod val="85000"/>
                  <a:lumOff val="15000"/>
                </a:schemeClr>
              </a:solidFill>
              <a:latin typeface="American Typewriter"/>
              <a:cs typeface="American Typewriter"/>
            </a:endParaRPr>
          </a:p>
          <a:p>
            <a:pPr marL="1084263">
              <a:lnSpc>
                <a:spcPct val="130000"/>
              </a:lnSpc>
              <a:tabLst>
                <a:tab pos="404813" algn="l"/>
              </a:tabLst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merican Typewriter Condensed"/>
                <a:cs typeface="American Typewriter Condensed"/>
              </a:rPr>
              <a:t>1910 = $900</a:t>
            </a:r>
          </a:p>
          <a:p>
            <a:pPr marL="1084263">
              <a:lnSpc>
                <a:spcPct val="130000"/>
              </a:lnSpc>
              <a:tabLst>
                <a:tab pos="404813" algn="l"/>
              </a:tabLst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merican Typewriter Condensed"/>
                <a:cs typeface="American Typewriter Condensed"/>
              </a:rPr>
              <a:t>1915 = $390 </a:t>
            </a:r>
          </a:p>
          <a:p>
            <a:pPr marL="1084263">
              <a:lnSpc>
                <a:spcPct val="130000"/>
              </a:lnSpc>
              <a:tabLst>
                <a:tab pos="404813" algn="l"/>
              </a:tabLst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merican Typewriter Condensed"/>
                <a:cs typeface="American Typewriter Condensed"/>
              </a:rPr>
              <a:t>1925 = $260</a:t>
            </a:r>
            <a:endParaRPr lang="is-IS">
              <a:solidFill>
                <a:schemeClr val="bg1">
                  <a:lumMod val="85000"/>
                  <a:lumOff val="15000"/>
                </a:schemeClr>
              </a:solidFill>
              <a:latin typeface="American Typewriter Condensed"/>
              <a:cs typeface="American Typewriter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95225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>
            <a:alphaModFix amt="5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9" y="-4278"/>
            <a:ext cx="6984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J.P. Morgan Net Worth:  </a:t>
            </a:r>
            <a:endParaRPr lang="en-US" sz="48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267200"/>
            <a:ext cx="4390946" cy="1301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1913 = 68.3 million </a:t>
            </a:r>
            <a:endParaRPr lang="en-US" sz="3600" dirty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pPr algn="ctr">
              <a:lnSpc>
                <a:spcPct val="11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2017 = 1.4 billion </a:t>
            </a:r>
            <a:endParaRPr lang="en-US" sz="3600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791200"/>
            <a:ext cx="8915400" cy="830997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After Morgan’s death, upon learning the value of Morgan’s estate, Andrew Carnegie commented, </a:t>
            </a:r>
            <a:r>
              <a:rPr lang="en-US" sz="2400" i="1" dirty="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“And to think, he wasn’t even a wealthy man.” </a:t>
            </a:r>
            <a:endParaRPr lang="en-US" sz="2400" i="1" dirty="0">
              <a:solidFill>
                <a:srgbClr val="000000"/>
              </a:solidFill>
              <a:latin typeface="American Typewriter Condensed"/>
              <a:cs typeface="American Typewriter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366" y="7620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As a banker, Morgan was known to invest in &amp; purchase of variety of companies</a:t>
            </a:r>
            <a:r>
              <a:rPr lang="is-IS" sz="2400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…in a variety of industries. At one point he was the financial supporter of Nikola Tesla, only to later become the financial backer of Tesla’s competition...</a:t>
            </a:r>
            <a:r>
              <a:rPr lang="is-IS" sz="2400" i="1" smtClean="0">
                <a:solidFill>
                  <a:srgbClr val="000000"/>
                </a:solidFill>
                <a:latin typeface="American Typewriter Condensed"/>
                <a:cs typeface="American Typewriter Condensed"/>
              </a:rPr>
              <a:t>Thomas Edison &amp; General Electric. </a:t>
            </a:r>
            <a:endParaRPr lang="en-US" sz="2400" i="1" dirty="0" smtClean="0">
              <a:solidFill>
                <a:srgbClr val="000000"/>
              </a:solidFill>
              <a:latin typeface="American Typewriter Condensed"/>
              <a:cs typeface="American Typewriter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92272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43000"/>
            <a:ext cx="4724400" cy="426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sz="1100" smtClean="0">
              <a:solidFill>
                <a:srgbClr val="262626"/>
              </a:solidFill>
              <a:latin typeface="American Typewriter"/>
              <a:cs typeface="American Typewriter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  <a:latin typeface="American Typewriter Condensed"/>
                <a:cs typeface="American Typewriter Condensed"/>
              </a:rPr>
              <a:t>B</a:t>
            </a:r>
            <a:r>
              <a:rPr lang="en-US" sz="2400" dirty="0" smtClean="0">
                <a:solidFill>
                  <a:srgbClr val="262626"/>
                </a:solidFill>
                <a:latin typeface="American Typewriter Condensed"/>
                <a:cs typeface="American Typewriter Condensed"/>
              </a:rPr>
              <a:t>usiness or corporation that has significant control of an industry </a:t>
            </a:r>
          </a:p>
          <a:p>
            <a:endParaRPr lang="en-US" sz="2400" dirty="0" smtClean="0">
              <a:solidFill>
                <a:srgbClr val="262626"/>
              </a:solidFill>
              <a:latin typeface="American Typewriter Condensed"/>
              <a:cs typeface="American Typewriter Condensed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262626"/>
                </a:solidFill>
                <a:latin typeface="American Typewriter Condensed"/>
                <a:cs typeface="American Typewriter Condensed"/>
              </a:rPr>
              <a:t>Multiple companies within the same industry can form a trust to control prices and regulate the supply of a product</a:t>
            </a:r>
          </a:p>
          <a:p>
            <a:endParaRPr lang="en-US" sz="2400" dirty="0" smtClean="0">
              <a:solidFill>
                <a:srgbClr val="262626"/>
              </a:solidFill>
              <a:latin typeface="American Typewriter Condensed"/>
              <a:cs typeface="American Typewriter Condensed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262626"/>
                </a:solidFill>
                <a:latin typeface="American Typewriter Condensed"/>
                <a:cs typeface="American Typewriter Condensed"/>
              </a:rPr>
              <a:t>Preventing competition in the marketplace 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262626"/>
              </a:solidFill>
              <a:latin typeface="American Typewriter Condensed"/>
              <a:cs typeface="American Typewriter Condens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3921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262626"/>
                </a:solidFill>
                <a:latin typeface="American Typewriter"/>
                <a:cs typeface="American Typewriter"/>
              </a:rPr>
              <a:t>A </a:t>
            </a:r>
            <a:r>
              <a:rPr lang="en-US" sz="4000" b="1" dirty="0">
                <a:solidFill>
                  <a:srgbClr val="262626"/>
                </a:solidFill>
                <a:latin typeface="American Typewriter"/>
                <a:cs typeface="American Typewriter"/>
              </a:rPr>
              <a:t>TRUST</a:t>
            </a:r>
            <a:r>
              <a:rPr lang="en-US" sz="4000" dirty="0">
                <a:solidFill>
                  <a:srgbClr val="262626"/>
                </a:solidFill>
                <a:latin typeface="American Typewriter"/>
                <a:cs typeface="American Typewriter"/>
              </a:rPr>
              <a:t> is a</a:t>
            </a:r>
            <a:r>
              <a:rPr lang="is-IS" sz="4000">
                <a:solidFill>
                  <a:srgbClr val="262626"/>
                </a:solidFill>
                <a:latin typeface="American Typewriter"/>
                <a:cs typeface="American Typewriter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6388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62626"/>
                </a:solidFill>
                <a:latin typeface="American Typewriter"/>
                <a:cs typeface="American Typewriter"/>
              </a:rPr>
              <a:t>Trust is a term closely associated with “</a:t>
            </a:r>
            <a:r>
              <a:rPr lang="en-US" sz="3200" b="1" dirty="0">
                <a:solidFill>
                  <a:srgbClr val="262626"/>
                </a:solidFill>
                <a:latin typeface="American Typewriter"/>
                <a:cs typeface="American Typewriter"/>
              </a:rPr>
              <a:t>monopoly</a:t>
            </a:r>
            <a:r>
              <a:rPr lang="en-US" sz="3200" dirty="0">
                <a:solidFill>
                  <a:srgbClr val="262626"/>
                </a:solidFill>
                <a:latin typeface="American Typewriter"/>
                <a:cs typeface="American Typewriter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615647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>
            <a:alphaModFix amt="3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838200"/>
            <a:ext cx="8686800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62626"/>
                </a:solidFill>
                <a:latin typeface="American Typewriter"/>
                <a:cs typeface="American Typewriter"/>
              </a:rPr>
              <a:t>SHERMAN ANTITRUST ACT, 1890 </a:t>
            </a:r>
            <a:r>
              <a:rPr lang="en-US" sz="2400" dirty="0" smtClean="0">
                <a:solidFill>
                  <a:srgbClr val="262626"/>
                </a:solidFill>
                <a:latin typeface="American Typewriter"/>
                <a:cs typeface="American Typewriter"/>
              </a:rPr>
              <a:t>– A law passed to protect free trade and take power away from the monopolies:  </a:t>
            </a:r>
          </a:p>
          <a:p>
            <a:endParaRPr lang="en-US" sz="2000" dirty="0" smtClean="0">
              <a:solidFill>
                <a:srgbClr val="262626"/>
              </a:solidFill>
              <a:latin typeface="American Typewriter"/>
              <a:cs typeface="American Typewriter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262626"/>
                </a:solidFill>
                <a:latin typeface="American Typewriter Condensed"/>
                <a:cs typeface="American Typewriter Condensed"/>
              </a:rPr>
              <a:t>Prevent unfair business practices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262626"/>
                </a:solidFill>
                <a:latin typeface="American Typewriter Condensed"/>
                <a:cs typeface="American Typewriter Condensed"/>
              </a:rPr>
              <a:t>Stop powerful corporations from setting high prices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s-IS" sz="2400" smtClean="0">
                <a:solidFill>
                  <a:srgbClr val="262626"/>
                </a:solidFill>
                <a:latin typeface="American Typewriter Condensed"/>
                <a:cs typeface="American Typewriter Condensed"/>
              </a:rPr>
              <a:t>Create a balance of power that allows equal opportunities for all businesses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s-IS" sz="2400" smtClean="0">
                <a:solidFill>
                  <a:srgbClr val="262626"/>
                </a:solidFill>
                <a:latin typeface="American Typewriter Condensed"/>
                <a:cs typeface="American Typewriter Condensed"/>
              </a:rPr>
              <a:t>Prohibit anti-competitive practices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is-IS" sz="2400" smtClean="0">
                <a:solidFill>
                  <a:srgbClr val="262626"/>
                </a:solidFill>
                <a:latin typeface="American Typewriter Condensed"/>
                <a:cs typeface="American Typewriter Condensed"/>
              </a:rPr>
              <a:t>Allow new </a:t>
            </a:r>
            <a:r>
              <a:rPr lang="is-IS" sz="2400">
                <a:solidFill>
                  <a:srgbClr val="262626"/>
                </a:solidFill>
                <a:latin typeface="American Typewriter Condensed"/>
                <a:cs typeface="American Typewriter Condensed"/>
              </a:rPr>
              <a:t>competition to enter the </a:t>
            </a:r>
            <a:r>
              <a:rPr lang="is-IS" sz="2400" smtClean="0">
                <a:solidFill>
                  <a:srgbClr val="262626"/>
                </a:solidFill>
                <a:latin typeface="American Typewriter Condensed"/>
                <a:cs typeface="American Typewriter Condensed"/>
              </a:rPr>
              <a:t>market</a:t>
            </a:r>
          </a:p>
          <a:p>
            <a:endParaRPr lang="is-IS" sz="3200">
              <a:solidFill>
                <a:srgbClr val="262626"/>
              </a:solidFill>
              <a:latin typeface="American Typewriter"/>
              <a:cs typeface="American Typewriter"/>
            </a:endParaRPr>
          </a:p>
          <a:p>
            <a:r>
              <a:rPr lang="is-IS" sz="2400" smtClean="0">
                <a:solidFill>
                  <a:srgbClr val="262626"/>
                </a:solidFill>
                <a:latin typeface="American Typewriter"/>
                <a:cs typeface="American Typewriter"/>
              </a:rPr>
              <a:t>One of the other main goals of the Sherman Antitrust Act....</a:t>
            </a:r>
            <a:r>
              <a:rPr lang="en-US" sz="2400" dirty="0">
                <a:solidFill>
                  <a:srgbClr val="262626"/>
                </a:solidFill>
                <a:latin typeface="American Typewriter"/>
                <a:cs typeface="American Typewriter"/>
              </a:rPr>
              <a:t> t</a:t>
            </a:r>
            <a:r>
              <a:rPr lang="en-US" sz="2400" dirty="0" smtClean="0">
                <a:solidFill>
                  <a:srgbClr val="262626"/>
                </a:solidFill>
                <a:latin typeface="American Typewriter"/>
                <a:cs typeface="American Typewriter"/>
              </a:rPr>
              <a:t>o reduce </a:t>
            </a:r>
            <a:r>
              <a:rPr lang="en-US" sz="2400" dirty="0">
                <a:solidFill>
                  <a:srgbClr val="262626"/>
                </a:solidFill>
                <a:latin typeface="American Typewriter"/>
                <a:cs typeface="American Typewriter"/>
              </a:rPr>
              <a:t>the power of Captains of Industry</a:t>
            </a:r>
            <a:r>
              <a:rPr lang="is-IS" sz="2400" smtClean="0">
                <a:solidFill>
                  <a:srgbClr val="262626"/>
                </a:solidFill>
                <a:latin typeface="American Typewriter"/>
                <a:cs typeface="American Typewriter"/>
              </a:rPr>
              <a:t>…</a:t>
            </a:r>
          </a:p>
          <a:p>
            <a:r>
              <a:rPr lang="en-US" sz="2400" dirty="0" smtClean="0">
                <a:solidFill>
                  <a:srgbClr val="262626"/>
                </a:solidFill>
                <a:latin typeface="American Typewriter"/>
                <a:cs typeface="American Typewriter"/>
              </a:rPr>
              <a:t>aka</a:t>
            </a:r>
            <a:r>
              <a:rPr lang="is-IS" sz="2400" smtClean="0">
                <a:solidFill>
                  <a:srgbClr val="262626"/>
                </a:solidFill>
                <a:latin typeface="American Typewriter"/>
                <a:cs typeface="American Typewriter"/>
              </a:rPr>
              <a:t>…“</a:t>
            </a:r>
            <a:r>
              <a:rPr lang="is-IS" sz="2400" b="1" smtClean="0">
                <a:solidFill>
                  <a:srgbClr val="262626"/>
                </a:solidFill>
                <a:latin typeface="American Typewriter"/>
                <a:cs typeface="American Typewriter"/>
              </a:rPr>
              <a:t>Robber </a:t>
            </a:r>
            <a:r>
              <a:rPr lang="is-IS" sz="2400" b="1">
                <a:solidFill>
                  <a:srgbClr val="262626"/>
                </a:solidFill>
                <a:latin typeface="American Typewriter"/>
                <a:cs typeface="American Typewriter"/>
              </a:rPr>
              <a:t>Barons</a:t>
            </a:r>
            <a:r>
              <a:rPr lang="is-IS" sz="2400">
                <a:solidFill>
                  <a:srgbClr val="262626"/>
                </a:solidFill>
                <a:latin typeface="American Typewriter"/>
                <a:cs typeface="American Typewriter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630207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>
            <a:alphaModFix amt="5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5334000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How the U.S. Government Accidently Made Rockefeller the RICHEST AMERICAN EVER</a:t>
            </a:r>
            <a:r>
              <a:rPr lang="is-IS" sz="5400" smtClean="0">
                <a:solidFill>
                  <a:schemeClr val="bg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…</a:t>
            </a:r>
            <a:r>
              <a:rPr lang="en-US" sz="5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merican Typewriter"/>
                <a:cs typeface="American Typewriter"/>
              </a:rPr>
              <a:t> </a:t>
            </a:r>
            <a:endParaRPr lang="en-US" sz="5400" dirty="0">
              <a:solidFill>
                <a:schemeClr val="bg1">
                  <a:lumMod val="75000"/>
                  <a:lumOff val="25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91468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343400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000" dirty="0" smtClean="0">
                <a:latin typeface="Rockwell" pitchFamily="18" charset="0"/>
              </a:rPr>
              <a:t>2.</a:t>
            </a:r>
            <a:r>
              <a:rPr lang="en-US" sz="4000" dirty="0" smtClean="0">
                <a:solidFill>
                  <a:srgbClr val="FFFF00"/>
                </a:solidFill>
                <a:latin typeface="Rockwell" pitchFamily="18" charset="0"/>
              </a:rPr>
              <a:t> Telephone </a:t>
            </a:r>
            <a:r>
              <a:rPr lang="en-US" sz="4000" dirty="0" smtClean="0">
                <a:solidFill>
                  <a:srgbClr val="FFFFFF"/>
                </a:solidFill>
                <a:latin typeface="Rockwell" pitchFamily="18" charset="0"/>
              </a:rPr>
              <a:t>Service</a:t>
            </a:r>
          </a:p>
          <a:p>
            <a:pPr eaLnBrk="1" hangingPunct="1"/>
            <a:endParaRPr lang="en-US" sz="2400" dirty="0" smtClean="0">
              <a:latin typeface="Rockwell" pitchFamily="18" charset="0"/>
            </a:endParaRPr>
          </a:p>
          <a:p>
            <a:pPr lvl="1" eaLnBrk="1" hangingPunct="1"/>
            <a:r>
              <a:rPr lang="en-US" sz="2200" dirty="0" smtClean="0">
                <a:latin typeface="Rockwell" pitchFamily="18" charset="0"/>
              </a:rPr>
              <a:t>Invented by Alexander Graham Bell</a:t>
            </a:r>
          </a:p>
          <a:p>
            <a:pPr eaLnBrk="1" hangingPunct="1"/>
            <a:endParaRPr lang="en-US" sz="2400" dirty="0" smtClean="0">
              <a:latin typeface="Rockwell" pitchFamily="18" charset="0"/>
            </a:endParaRPr>
          </a:p>
          <a:p>
            <a:pPr lvl="1" eaLnBrk="1" hangingPunct="1"/>
            <a:r>
              <a:rPr lang="en-US" sz="2200" dirty="0" smtClean="0">
                <a:latin typeface="Rockwell" pitchFamily="18" charset="0"/>
              </a:rPr>
              <a:t>Helped businesses, markets, and railroads across the country to communicate</a:t>
            </a:r>
          </a:p>
        </p:txBody>
      </p:sp>
      <p:pic>
        <p:nvPicPr>
          <p:cNvPr id="15363" name="Content Placeholder 7" descr="telephone4.JPG"/>
          <p:cNvPicPr>
            <a:picLocks noGrp="1" noChangeAspect="1"/>
          </p:cNvPicPr>
          <p:nvPr>
            <p:ph sz="half" idx="2"/>
          </p:nvPr>
        </p:nvPicPr>
        <p:blipFill>
          <a:blip cstate="print"/>
          <a:srcRect t="2940" b="2940"/>
          <a:stretch>
            <a:fillRect/>
          </a:stretch>
        </p:blipFill>
        <p:spPr>
          <a:xfrm>
            <a:off x="4953000" y="1981200"/>
            <a:ext cx="3657600" cy="4098985"/>
          </a:xfr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2192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4000" dirty="0" smtClean="0">
                <a:latin typeface="Impact" pitchFamily="34" charset="0"/>
                <a:cs typeface="Kalinga" pitchFamily="2" charset="0"/>
              </a:rPr>
              <a:t>G. </a:t>
            </a:r>
            <a:r>
              <a:rPr lang="en-US" sz="4000" dirty="0">
                <a:latin typeface="Impact" charset="0"/>
                <a:ea typeface="Impact" charset="0"/>
                <a:cs typeface="Impact" charset="0"/>
              </a:rPr>
              <a:t>Inventions that contributed to </a:t>
            </a:r>
            <a:r>
              <a:rPr lang="en-US" sz="4000" dirty="0" smtClean="0">
                <a:latin typeface="Impact" charset="0"/>
                <a:ea typeface="Impact" charset="0"/>
                <a:cs typeface="Impact" charset="0"/>
              </a:rPr>
              <a:t>GREAT CHANGE &amp; </a:t>
            </a:r>
            <a:r>
              <a:rPr lang="en-US" sz="4000" dirty="0">
                <a:latin typeface="Impact" charset="0"/>
                <a:ea typeface="Impact" charset="0"/>
                <a:cs typeface="Impact" charset="0"/>
              </a:rPr>
              <a:t>INDUSTRIAL GROWTH: </a:t>
            </a:r>
            <a:endParaRPr sz="4000" dirty="0">
              <a:latin typeface="Impact" charset="0"/>
              <a:ea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2192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4000" dirty="0" smtClean="0">
                <a:latin typeface="Impact" pitchFamily="34" charset="0"/>
                <a:cs typeface="Kalinga" pitchFamily="2" charset="0"/>
              </a:rPr>
              <a:t>G. </a:t>
            </a:r>
            <a:r>
              <a:rPr lang="en-US" sz="4000" dirty="0">
                <a:latin typeface="Impact" charset="0"/>
                <a:ea typeface="Impact" charset="0"/>
                <a:cs typeface="Impact" charset="0"/>
              </a:rPr>
              <a:t>Inventions that contributed to </a:t>
            </a:r>
            <a:r>
              <a:rPr lang="en-US" sz="4000" dirty="0" smtClean="0">
                <a:latin typeface="Impact" charset="0"/>
                <a:ea typeface="Impact" charset="0"/>
                <a:cs typeface="Impact" charset="0"/>
              </a:rPr>
              <a:t>GREAT CHANGE &amp; </a:t>
            </a:r>
            <a:r>
              <a:rPr lang="en-US" sz="4000" dirty="0">
                <a:latin typeface="Impact" charset="0"/>
                <a:ea typeface="Impact" charset="0"/>
                <a:cs typeface="Impact" charset="0"/>
              </a:rPr>
              <a:t>INDUSTRIAL GROWTH: </a:t>
            </a:r>
            <a:endParaRPr sz="4000" dirty="0"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4338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94026"/>
            <a:ext cx="8257141" cy="205057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4000" dirty="0" smtClean="0">
                <a:latin typeface="Rockwell" pitchFamily="18" charset="0"/>
              </a:rPr>
              <a:t>3. </a:t>
            </a:r>
            <a:r>
              <a:rPr lang="en-US" sz="3900" dirty="0" smtClean="0">
                <a:solidFill>
                  <a:srgbClr val="FFFF00"/>
                </a:solidFill>
                <a:latin typeface="Rockwell" charset="0"/>
                <a:ea typeface="Rockwell" charset="0"/>
                <a:cs typeface="Rockwell" charset="0"/>
              </a:rPr>
              <a:t>Railroads </a:t>
            </a:r>
          </a:p>
          <a:p>
            <a:pPr marL="295275" lvl="0" indent="0">
              <a:buNone/>
            </a:pPr>
            <a:endParaRPr lang="en-US" sz="1200" dirty="0" smtClean="0">
              <a:latin typeface="Rockwell" charset="0"/>
              <a:ea typeface="Rockwell" charset="0"/>
              <a:cs typeface="Rockwell" charset="0"/>
            </a:endParaRPr>
          </a:p>
          <a:p>
            <a:pPr marL="752475" lvl="0" indent="-293688">
              <a:buFontTx/>
              <a:buChar char="-"/>
            </a:pPr>
            <a:r>
              <a:rPr lang="en-US" sz="2400" dirty="0" smtClean="0">
                <a:latin typeface="Rockwell" charset="0"/>
                <a:ea typeface="Rockwell" charset="0"/>
                <a:cs typeface="Rockwell" charset="0"/>
              </a:rPr>
              <a:t>Which </a:t>
            </a:r>
            <a:r>
              <a:rPr lang="en-US" sz="2400" dirty="0">
                <a:latin typeface="Rockwell" charset="0"/>
                <a:ea typeface="Rockwell" charset="0"/>
                <a:cs typeface="Rockwell" charset="0"/>
              </a:rPr>
              <a:t>permitted </a:t>
            </a:r>
            <a:r>
              <a:rPr lang="en-US" sz="2400" dirty="0">
                <a:solidFill>
                  <a:srgbClr val="FFFF00"/>
                </a:solidFill>
                <a:latin typeface="Rockwell" charset="0"/>
                <a:ea typeface="Rockwell" charset="0"/>
                <a:cs typeface="Rockwell" charset="0"/>
              </a:rPr>
              <a:t>large</a:t>
            </a:r>
            <a:r>
              <a:rPr lang="en-US" sz="2400" dirty="0">
                <a:latin typeface="Rockwell" charset="0"/>
                <a:ea typeface="Rockwell" charset="0"/>
                <a:cs typeface="Rockwell" charset="0"/>
              </a:rPr>
              <a:t>-scale, </a:t>
            </a:r>
            <a:r>
              <a:rPr lang="en-US" sz="2400" dirty="0" smtClean="0">
                <a:solidFill>
                  <a:srgbClr val="FFFF00"/>
                </a:solidFill>
                <a:latin typeface="Rockwell" charset="0"/>
                <a:ea typeface="Rockwell" charset="0"/>
                <a:cs typeface="Rockwell" charset="0"/>
              </a:rPr>
              <a:t>long</a:t>
            </a:r>
            <a:r>
              <a:rPr lang="en-US" sz="2400" dirty="0" smtClean="0">
                <a:latin typeface="Rockwell" charset="0"/>
                <a:ea typeface="Rockwell" charset="0"/>
                <a:cs typeface="Rockwell" charset="0"/>
              </a:rPr>
              <a:t>-distance </a:t>
            </a:r>
            <a:r>
              <a:rPr lang="en-US" sz="2400" dirty="0">
                <a:latin typeface="Rockwell" charset="0"/>
                <a:ea typeface="Rockwell" charset="0"/>
                <a:cs typeface="Rockwell" charset="0"/>
              </a:rPr>
              <a:t>transport of goods</a:t>
            </a:r>
          </a:p>
          <a:p>
            <a:pPr marL="295275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 eaLnBrk="1" hangingPunct="1">
              <a:buNone/>
            </a:pPr>
            <a:endParaRPr lang="en-US" sz="2400" dirty="0" smtClean="0">
              <a:latin typeface="Rockwell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43" y="3883842"/>
            <a:ext cx="4784198" cy="271394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83783"/>
            <a:ext cx="3617955" cy="22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486400" cy="28194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sz="4000" dirty="0" smtClean="0">
                <a:latin typeface="Rockwell" pitchFamily="18" charset="0"/>
              </a:rPr>
              <a:t>1. </a:t>
            </a:r>
            <a:r>
              <a:rPr lang="en-US" sz="4000" dirty="0" smtClean="0">
                <a:solidFill>
                  <a:srgbClr val="FFFF00"/>
                </a:solidFill>
                <a:latin typeface="Rockwell" pitchFamily="18" charset="0"/>
              </a:rPr>
              <a:t>National </a:t>
            </a:r>
            <a:r>
              <a:rPr lang="en-US" sz="4000" dirty="0" smtClean="0">
                <a:solidFill>
                  <a:srgbClr val="FFFF00"/>
                </a:solidFill>
                <a:latin typeface="Rockwell" pitchFamily="18" charset="0"/>
              </a:rPr>
              <a:t>Markets </a:t>
            </a:r>
          </a:p>
          <a:p>
            <a:pPr lvl="1" eaLnBrk="1" hangingPunct="1"/>
            <a:r>
              <a:rPr lang="en-US" dirty="0" smtClean="0">
                <a:latin typeface="Rockwell" pitchFamily="18" charset="0"/>
              </a:rPr>
              <a:t>Created by Advances in Transportation</a:t>
            </a:r>
            <a:endParaRPr lang="en-US" i="1" dirty="0" smtClean="0">
              <a:latin typeface="Rockwell" pitchFamily="18" charset="0"/>
            </a:endParaRP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>
                <a:latin typeface="Rockwell" pitchFamily="18" charset="0"/>
              </a:rPr>
              <a:t>Railroads linked…</a:t>
            </a:r>
          </a:p>
        </p:txBody>
      </p:sp>
      <p:pic>
        <p:nvPicPr>
          <p:cNvPr id="13" name="Content Placeholder 12" descr="9202.jpg"/>
          <p:cNvPicPr>
            <a:picLocks noGrp="1" noChangeAspect="1"/>
          </p:cNvPicPr>
          <p:nvPr>
            <p:ph sz="half" idx="2"/>
          </p:nvPr>
        </p:nvPicPr>
        <p:blipFill>
          <a:blip cstate="print"/>
          <a:srcRect l="19910" r="19910"/>
          <a:stretch>
            <a:fillRect/>
          </a:stretch>
        </p:blipFill>
        <p:spPr>
          <a:xfrm>
            <a:off x="5486401" y="2780011"/>
            <a:ext cx="3505200" cy="3928195"/>
          </a:xfrm>
        </p:spPr>
      </p:pic>
      <p:grpSp>
        <p:nvGrpSpPr>
          <p:cNvPr id="17" name="Group 16"/>
          <p:cNvGrpSpPr/>
          <p:nvPr/>
        </p:nvGrpSpPr>
        <p:grpSpPr>
          <a:xfrm>
            <a:off x="533400" y="4572000"/>
            <a:ext cx="4495800" cy="1295400"/>
            <a:chOff x="381000" y="3733800"/>
            <a:chExt cx="4267200" cy="1295400"/>
          </a:xfrm>
        </p:grpSpPr>
        <p:sp>
          <p:nvSpPr>
            <p:cNvPr id="5" name="Oval 4"/>
            <p:cNvSpPr/>
            <p:nvPr/>
          </p:nvSpPr>
          <p:spPr>
            <a:xfrm>
              <a:off x="381000" y="3733800"/>
              <a:ext cx="1905000" cy="1295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rgbClr val="F8A13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Rockwell" charset="0"/>
                  <a:ea typeface="Rockwell" charset="0"/>
                  <a:cs typeface="Rockwell" charset="0"/>
                </a:rPr>
                <a:t>Factories – Produced Goods </a:t>
              </a:r>
              <a:endParaRPr lang="en-US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819400" y="3733800"/>
              <a:ext cx="1828800" cy="12954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 charset="0"/>
                  <a:ea typeface="Rockwell" charset="0"/>
                  <a:cs typeface="Rockwell" charset="0"/>
                </a:rPr>
                <a:t>Consumers – Purchased Goods</a:t>
              </a:r>
              <a:endParaRPr lang="en-US" sz="1600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endParaRPr>
            </a:p>
          </p:txBody>
        </p:sp>
        <p:cxnSp>
          <p:nvCxnSpPr>
            <p:cNvPr id="15" name="Straight Connector 14"/>
            <p:cNvCxnSpPr>
              <a:stCxn id="5" idx="6"/>
              <a:endCxn id="6" idx="2"/>
            </p:cNvCxnSpPr>
            <p:nvPr/>
          </p:nvCxnSpPr>
          <p:spPr>
            <a:xfrm>
              <a:off x="2286000" y="4381500"/>
              <a:ext cx="533400" cy="0"/>
            </a:xfrm>
            <a:prstGeom prst="line">
              <a:avLst/>
            </a:prstGeom>
            <a:ln w="762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6" name="Picture 15" descr="xmas_shoppers.jpg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 rot="293289">
            <a:off x="6979691" y="894807"/>
            <a:ext cx="1905000" cy="2590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40" y="567805"/>
            <a:ext cx="6907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Impact" pitchFamily="34" charset="0"/>
              </a:rPr>
              <a:t>H. Reasons </a:t>
            </a:r>
            <a:r>
              <a:rPr lang="en-US" sz="4000" dirty="0">
                <a:latin typeface="Impact" pitchFamily="34" charset="0"/>
              </a:rPr>
              <a:t>for </a:t>
            </a:r>
            <a:r>
              <a:rPr lang="en-US" sz="4000" dirty="0" smtClean="0">
                <a:latin typeface="Impact" pitchFamily="34" charset="0"/>
              </a:rPr>
              <a:t>Business </a:t>
            </a:r>
            <a:r>
              <a:rPr lang="en-US" sz="4000" dirty="0">
                <a:latin typeface="Impact" pitchFamily="34" charset="0"/>
              </a:rPr>
              <a:t>Growth</a:t>
            </a:r>
            <a:r>
              <a:rPr lang="en-US" sz="3600" dirty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0" y="100053"/>
            <a:ext cx="4953000" cy="12192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b="1" smtClean="0"/>
              <a:t/>
            </a:r>
            <a:br>
              <a:rPr b="1" smtClean="0"/>
            </a:br>
            <a:r>
              <a:rPr b="1" smtClean="0"/>
              <a:t/>
            </a:r>
            <a:br>
              <a:rPr b="1" smtClean="0"/>
            </a:br>
            <a:r>
              <a:rPr b="1" smtClean="0"/>
              <a:t/>
            </a:r>
            <a:br>
              <a:rPr b="1" smtClean="0"/>
            </a:br>
            <a:r>
              <a:rPr lang="en-US" smtClean="0">
                <a:latin typeface="Impact" pitchFamily="34" charset="0"/>
              </a:rPr>
              <a:t>H. </a:t>
            </a:r>
            <a:r>
              <a:rPr lang="en-US" smtClean="0">
                <a:latin typeface="Impact" pitchFamily="34" charset="0"/>
              </a:rPr>
              <a:t> </a:t>
            </a:r>
            <a:r>
              <a:rPr lang="en-US" dirty="0" smtClean="0">
                <a:latin typeface="Impact" pitchFamily="34" charset="0"/>
              </a:rPr>
              <a:t>Reasons for Business Growth</a:t>
            </a:r>
            <a:r>
              <a:rPr lang="en-US" sz="4000" dirty="0" smtClean="0"/>
              <a:t> </a:t>
            </a:r>
            <a:r>
              <a:rPr sz="3600" dirty="0" smtClean="0">
                <a:latin typeface="Impact" pitchFamily="34" charset="0"/>
              </a:rPr>
              <a:t/>
            </a:r>
            <a:br>
              <a:rPr sz="3600" dirty="0" smtClean="0">
                <a:latin typeface="Impact" pitchFamily="34" charset="0"/>
              </a:rPr>
            </a:br>
            <a:r>
              <a:rPr lang="en-US" sz="3600" dirty="0" smtClean="0">
                <a:latin typeface="Impact" pitchFamily="34" charset="0"/>
              </a:rPr>
              <a:t/>
            </a:r>
            <a:br>
              <a:rPr lang="en-US" sz="3600" dirty="0" smtClean="0">
                <a:latin typeface="Impact" pitchFamily="34" charset="0"/>
              </a:rPr>
            </a:br>
            <a:r>
              <a:rPr sz="3600" dirty="0" smtClean="0">
                <a:latin typeface="Gloucester MT Extra Condensed" pitchFamily="18" charset="0"/>
              </a:rPr>
              <a:t> </a:t>
            </a:r>
            <a:r>
              <a:rPr dirty="0" smtClean="0"/>
              <a:t/>
            </a:r>
            <a:br>
              <a:rPr dirty="0" smtClean="0"/>
            </a:br>
            <a:endParaRPr dirty="0"/>
          </a:p>
        </p:txBody>
      </p:sp>
      <p:pic>
        <p:nvPicPr>
          <p:cNvPr id="7" name="Content Placeholder 6" descr="vinAd98Edison.jpg"/>
          <p:cNvPicPr>
            <a:picLocks noGrp="1" noChangeAspect="1"/>
          </p:cNvPicPr>
          <p:nvPr>
            <p:ph sz="half" idx="1"/>
          </p:nvPr>
        </p:nvPicPr>
        <p:blipFill>
          <a:blip cstate="print"/>
          <a:srcRect/>
          <a:stretch>
            <a:fillRect/>
          </a:stretch>
        </p:blipFill>
        <p:spPr>
          <a:xfrm>
            <a:off x="609600" y="3505200"/>
            <a:ext cx="2133600" cy="3160485"/>
          </a:xfrm>
        </p:spPr>
      </p:pic>
      <p:pic>
        <p:nvPicPr>
          <p:cNvPr id="15" name="Content Placeholder 4" descr="consumerism advertising.jpg"/>
          <p:cNvPicPr>
            <a:picLocks noGrp="1" noChangeAspect="1"/>
          </p:cNvPicPr>
          <p:nvPr>
            <p:ph sz="half" idx="2"/>
          </p:nvPr>
        </p:nvPicPr>
        <p:blipFill rotWithShape="1">
          <a:blip cstate="print"/>
          <a:srcRect t="14783"/>
          <a:stretch/>
        </p:blipFill>
        <p:spPr>
          <a:xfrm>
            <a:off x="195714" y="152400"/>
            <a:ext cx="4528686" cy="2940353"/>
          </a:xfrm>
        </p:spPr>
      </p:pic>
      <p:pic>
        <p:nvPicPr>
          <p:cNvPr id="13" name="Picture 12" descr="pcocacola003ey3.jpg"/>
          <p:cNvPicPr>
            <a:picLocks noChangeAspect="1"/>
          </p:cNvPicPr>
          <p:nvPr/>
        </p:nvPicPr>
        <p:blipFill>
          <a:blip cstate="print"/>
          <a:srcRect b="3579"/>
          <a:stretch>
            <a:fillRect/>
          </a:stretch>
        </p:blipFill>
        <p:spPr bwMode="auto">
          <a:xfrm>
            <a:off x="3505200" y="3505200"/>
            <a:ext cx="1981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05400" y="1487376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Rockwell" pitchFamily="18" charset="0"/>
              </a:rPr>
              <a:t>2. </a:t>
            </a:r>
            <a:r>
              <a:rPr lang="en-US" sz="4000" dirty="0" smtClean="0">
                <a:latin typeface="Rockwell" pitchFamily="18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Rockwell" pitchFamily="18" charset="0"/>
              </a:rPr>
              <a:t>Advertising</a:t>
            </a:r>
            <a:endParaRPr lang="en-US" sz="4000" dirty="0">
              <a:solidFill>
                <a:srgbClr val="FFFF00"/>
              </a:solidFill>
              <a:latin typeface="Rockwell" pitchFamily="18" charset="0"/>
            </a:endParaRPr>
          </a:p>
        </p:txBody>
      </p:sp>
      <p:pic>
        <p:nvPicPr>
          <p:cNvPr id="16" name="Picture 15" descr="24Touring.jpg"/>
          <p:cNvPicPr>
            <a:picLocks noChangeAspect="1"/>
          </p:cNvPicPr>
          <p:nvPr/>
        </p:nvPicPr>
        <p:blipFill>
          <a:blip cstate="print"/>
          <a:srcRect l="2931" r="3292"/>
          <a:stretch>
            <a:fillRect/>
          </a:stretch>
        </p:blipFill>
        <p:spPr>
          <a:xfrm>
            <a:off x="6248400" y="2424112"/>
            <a:ext cx="2362200" cy="428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5" descr="ford_assembly_line.jpg"/>
          <p:cNvPicPr>
            <a:picLocks noGrp="1" noChangeAspect="1"/>
          </p:cNvPicPr>
          <p:nvPr>
            <p:ph sz="half" idx="1"/>
          </p:nvPr>
        </p:nvPicPr>
        <p:blipFill>
          <a:blip cstate="print"/>
          <a:srcRect l="14753" r="14753"/>
          <a:stretch>
            <a:fillRect/>
          </a:stretch>
        </p:blipFill>
        <p:spPr>
          <a:xfrm>
            <a:off x="5791200" y="228600"/>
            <a:ext cx="3222664" cy="361156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Content Placeholder 6" descr="112_0807_03z+ford_model_t+assembly_line.jpg"/>
          <p:cNvPicPr>
            <a:picLocks noGrp="1" noChangeAspect="1"/>
          </p:cNvPicPr>
          <p:nvPr>
            <p:ph sz="half" idx="2"/>
          </p:nvPr>
        </p:nvPicPr>
        <p:blipFill>
          <a:blip cstate="print"/>
          <a:srcRect/>
          <a:stretch>
            <a:fillRect/>
          </a:stretch>
        </p:blipFill>
        <p:spPr>
          <a:xfrm>
            <a:off x="4953000" y="4038600"/>
            <a:ext cx="4054048" cy="253522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-228600" y="3505200"/>
            <a:ext cx="5257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endParaRPr lang="en-US" sz="1600" dirty="0">
              <a:latin typeface="Rockwell" pitchFamily="18" charset="0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US" sz="2400" dirty="0" smtClean="0">
                <a:latin typeface="American Typewriter Condensed"/>
                <a:cs typeface="American Typewriter Condensed"/>
              </a:rPr>
              <a:t>More </a:t>
            </a:r>
            <a:r>
              <a:rPr lang="en-US" sz="2400" dirty="0">
                <a:latin typeface="American Typewriter Condensed"/>
                <a:cs typeface="American Typewriter Condensed"/>
              </a:rPr>
              <a:t>Goods </a:t>
            </a:r>
            <a:r>
              <a:rPr lang="en-US" sz="2400" dirty="0" smtClean="0">
                <a:latin typeface="American Typewriter Condensed"/>
                <a:cs typeface="American Typewriter Condensed"/>
              </a:rPr>
              <a:t>Produced in Less Time</a:t>
            </a:r>
          </a:p>
          <a:p>
            <a:pPr marL="800100" lvl="1" indent="-342900">
              <a:buFont typeface="Wingdings" charset="2"/>
              <a:buChar char="ü"/>
            </a:pPr>
            <a:endParaRPr lang="en-US" sz="2400" dirty="0">
              <a:latin typeface="American Typewriter Condensed"/>
              <a:cs typeface="American Typewriter Condensed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US" sz="2400" dirty="0">
                <a:latin typeface="American Typewriter Condensed"/>
                <a:cs typeface="American Typewriter Condensed"/>
              </a:rPr>
              <a:t>Goods Cost Less Money to </a:t>
            </a:r>
            <a:r>
              <a:rPr lang="en-US" sz="2400" dirty="0" smtClean="0">
                <a:latin typeface="American Typewriter Condensed"/>
                <a:cs typeface="American Typewriter Condensed"/>
              </a:rPr>
              <a:t>Manufacture</a:t>
            </a:r>
            <a:endParaRPr lang="en-US" sz="2400" dirty="0">
              <a:latin typeface="American Typewriter Condensed"/>
              <a:cs typeface="American Typewriter Condensed"/>
            </a:endParaRPr>
          </a:p>
          <a:p>
            <a:pPr marL="285750" indent="-285750">
              <a:buFont typeface="Wingdings" charset="2"/>
              <a:buChar char="ü"/>
            </a:pPr>
            <a:endParaRPr lang="en-US" sz="1400" dirty="0">
              <a:latin typeface="American Typewriter Condensed"/>
              <a:cs typeface="American Typewriter Condensed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US" sz="2400" dirty="0" smtClean="0">
                <a:latin typeface="American Typewriter Condensed"/>
                <a:cs typeface="American Typewriter Condensed"/>
              </a:rPr>
              <a:t>Goods can then be sold to the consumer for a cheaper price!</a:t>
            </a:r>
            <a:endParaRPr lang="en-US" sz="2400" dirty="0">
              <a:latin typeface="American Typewriter Condensed"/>
              <a:cs typeface="American Typewriter Condensed"/>
            </a:endParaRPr>
          </a:p>
          <a:p>
            <a:pPr marL="285750" indent="-285750">
              <a:buFont typeface="Wingdings" charset="2"/>
              <a:buChar char="ü"/>
            </a:pPr>
            <a:endParaRPr lang="en-US" sz="1400" dirty="0">
              <a:solidFill>
                <a:schemeClr val="tx2">
                  <a:lumMod val="90000"/>
                </a:schemeClr>
              </a:solidFill>
              <a:latin typeface="Rockwell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752600"/>
            <a:ext cx="536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Rockwell"/>
                <a:cs typeface="Rockwell"/>
              </a:rPr>
              <a:t>3</a:t>
            </a:r>
            <a:r>
              <a:rPr lang="en-US" sz="3600" dirty="0" smtClean="0">
                <a:latin typeface="Rockwell"/>
                <a:cs typeface="Rockwell"/>
              </a:rPr>
              <a:t>. </a:t>
            </a:r>
            <a:r>
              <a:rPr lang="en-US" sz="3600" dirty="0" smtClean="0">
                <a:solidFill>
                  <a:srgbClr val="FFFF00"/>
                </a:solidFill>
                <a:latin typeface="Rockwell"/>
                <a:cs typeface="Rockwell"/>
              </a:rPr>
              <a:t>Lower-cost</a:t>
            </a:r>
            <a:r>
              <a:rPr lang="en-US" sz="3600" dirty="0" smtClean="0">
                <a:solidFill>
                  <a:srgbClr val="DADA59"/>
                </a:solidFill>
                <a:latin typeface="Rockwell"/>
                <a:cs typeface="Rockwell"/>
              </a:rPr>
              <a:t> </a:t>
            </a:r>
            <a:r>
              <a:rPr lang="en-US" sz="3600" dirty="0" smtClean="0">
                <a:latin typeface="Rockwell"/>
                <a:cs typeface="Rockwell"/>
              </a:rPr>
              <a:t>Production</a:t>
            </a:r>
            <a:endParaRPr lang="en-US" sz="3600" dirty="0">
              <a:latin typeface="Rockwell"/>
              <a:cs typeface="Rockwel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658397"/>
            <a:ext cx="4011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merican Typewriter"/>
                <a:cs typeface="American Typewriter"/>
              </a:rPr>
              <a:t>ASSEMBLY LINE</a:t>
            </a:r>
            <a:endParaRPr lang="en-US" sz="3600" dirty="0">
              <a:solidFill>
                <a:srgbClr val="FFFF00"/>
              </a:solidFill>
              <a:latin typeface="American Typewriter"/>
              <a:cs typeface="American Typewriter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29438" y="228600"/>
            <a:ext cx="4953000" cy="12192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b="1" smtClean="0"/>
              <a:t/>
            </a:r>
            <a:br>
              <a:rPr b="1" smtClean="0"/>
            </a:br>
            <a:r>
              <a:rPr b="1" smtClean="0"/>
              <a:t/>
            </a:r>
            <a:br>
              <a:rPr b="1" smtClean="0"/>
            </a:br>
            <a:r>
              <a:rPr b="1" smtClean="0"/>
              <a:t/>
            </a:r>
            <a:br>
              <a:rPr b="1" smtClean="0"/>
            </a:br>
            <a:r>
              <a:rPr lang="en-US" smtClean="0">
                <a:latin typeface="Impact" pitchFamily="34" charset="0"/>
              </a:rPr>
              <a:t>H. </a:t>
            </a:r>
            <a:r>
              <a:rPr lang="en-US" smtClean="0">
                <a:latin typeface="Impact" pitchFamily="34" charset="0"/>
              </a:rPr>
              <a:t> </a:t>
            </a:r>
            <a:r>
              <a:rPr lang="en-US" dirty="0" smtClean="0">
                <a:latin typeface="Impact" pitchFamily="34" charset="0"/>
              </a:rPr>
              <a:t>Reasons for Business Growth</a:t>
            </a:r>
            <a:r>
              <a:rPr lang="en-US" sz="4000" dirty="0" smtClean="0"/>
              <a:t> </a:t>
            </a:r>
            <a:r>
              <a:rPr sz="3600" dirty="0" smtClean="0">
                <a:latin typeface="Impact" pitchFamily="34" charset="0"/>
              </a:rPr>
              <a:t/>
            </a:r>
            <a:br>
              <a:rPr sz="3600" dirty="0" smtClean="0">
                <a:latin typeface="Impact" pitchFamily="34" charset="0"/>
              </a:rPr>
            </a:br>
            <a:r>
              <a:rPr lang="en-US" sz="3600" dirty="0" smtClean="0">
                <a:latin typeface="Impact" pitchFamily="34" charset="0"/>
              </a:rPr>
              <a:t/>
            </a:r>
            <a:br>
              <a:rPr lang="en-US" sz="3600" dirty="0" smtClean="0">
                <a:latin typeface="Impact" pitchFamily="34" charset="0"/>
              </a:rPr>
            </a:br>
            <a:r>
              <a:rPr sz="3600" dirty="0" smtClean="0">
                <a:latin typeface="Gloucester MT Extra Condensed" pitchFamily="18" charset="0"/>
              </a:rPr>
              <a:t> </a:t>
            </a:r>
            <a:r>
              <a:rPr dirty="0" smtClean="0"/>
              <a:t/>
            </a:r>
            <a:br>
              <a:rPr dirty="0" smtClean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5" descr="robberbarons.jpg"/>
          <p:cNvPicPr>
            <a:picLocks noGrp="1" noChangeAspect="1"/>
          </p:cNvPicPr>
          <p:nvPr>
            <p:ph sz="half" idx="1"/>
          </p:nvPr>
        </p:nvPicPr>
        <p:blipFill>
          <a:blip cstate="print"/>
          <a:srcRect/>
          <a:stretch>
            <a:fillRect/>
          </a:stretch>
        </p:blipFill>
        <p:spPr>
          <a:xfrm>
            <a:off x="5092700" y="2769010"/>
            <a:ext cx="3759200" cy="2819400"/>
          </a:xfrm>
        </p:spPr>
      </p:pic>
      <p:sp>
        <p:nvSpPr>
          <p:cNvPr id="17411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511710"/>
            <a:ext cx="5029200" cy="2514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sz="3600" dirty="0">
                <a:latin typeface="Rockwell" pitchFamily="18" charset="0"/>
              </a:rPr>
              <a:t>4</a:t>
            </a:r>
            <a:r>
              <a:rPr lang="en-US" sz="3600" dirty="0" smtClean="0">
                <a:latin typeface="Rockwell" pitchFamily="18" charset="0"/>
              </a:rPr>
              <a:t>. </a:t>
            </a:r>
            <a:r>
              <a:rPr lang="en-US" sz="3600" dirty="0" smtClean="0">
                <a:solidFill>
                  <a:srgbClr val="FFFF00"/>
                </a:solidFill>
                <a:latin typeface="Rockwell" pitchFamily="18" charset="0"/>
              </a:rPr>
              <a:t>Captains </a:t>
            </a:r>
            <a:r>
              <a:rPr lang="en-US" sz="3600" dirty="0" smtClean="0">
                <a:solidFill>
                  <a:srgbClr val="FFFF00"/>
                </a:solidFill>
                <a:latin typeface="Rockwell" pitchFamily="18" charset="0"/>
              </a:rPr>
              <a:t>of </a:t>
            </a:r>
            <a:r>
              <a:rPr lang="en-US" sz="3600" dirty="0" smtClean="0">
                <a:solidFill>
                  <a:srgbClr val="FFFF00"/>
                </a:solidFill>
                <a:latin typeface="Rockwell" pitchFamily="18" charset="0"/>
              </a:rPr>
              <a:t>Industry</a:t>
            </a:r>
            <a:endParaRPr lang="en-US" sz="2800" dirty="0" smtClean="0">
              <a:latin typeface="Rockwell" pitchFamily="18" charset="0"/>
            </a:endParaRPr>
          </a:p>
          <a:p>
            <a:pPr lvl="1" eaLnBrk="1" hangingPunct="1"/>
            <a:r>
              <a:rPr lang="en-US" sz="1600" dirty="0" smtClean="0">
                <a:latin typeface="Rockwell" pitchFamily="18" charset="0"/>
              </a:rPr>
              <a:t>John D. Rockefeller</a:t>
            </a:r>
          </a:p>
          <a:p>
            <a:pPr lvl="1" eaLnBrk="1" hangingPunct="1"/>
            <a:r>
              <a:rPr lang="en-US" sz="1600" dirty="0" smtClean="0">
                <a:latin typeface="Rockwell" pitchFamily="18" charset="0"/>
              </a:rPr>
              <a:t>Andrew Carnegie</a:t>
            </a:r>
          </a:p>
          <a:p>
            <a:pPr lvl="1" eaLnBrk="1" hangingPunct="1"/>
            <a:r>
              <a:rPr lang="en-US" sz="1600" dirty="0" smtClean="0">
                <a:latin typeface="Rockwell" pitchFamily="18" charset="0"/>
              </a:rPr>
              <a:t>Cornelius Vanderbilt</a:t>
            </a:r>
          </a:p>
          <a:p>
            <a:pPr lvl="1" eaLnBrk="1" hangingPunct="1"/>
            <a:r>
              <a:rPr lang="en-US" sz="1600" dirty="0" smtClean="0">
                <a:latin typeface="Rockwell" pitchFamily="18" charset="0"/>
              </a:rPr>
              <a:t>JP Morgan </a:t>
            </a:r>
          </a:p>
          <a:p>
            <a:pPr lvl="1" eaLnBrk="1" hangingPunct="1"/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4800" y="43434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Rockwell" charset="0"/>
                <a:ea typeface="Rockwell" charset="0"/>
                <a:cs typeface="Rockwell" charset="0"/>
              </a:rPr>
              <a:t>Lack </a:t>
            </a:r>
            <a:r>
              <a:rPr lang="en-US" sz="3200" dirty="0">
                <a:latin typeface="Rockwell" charset="0"/>
                <a:ea typeface="Rockwell" charset="0"/>
                <a:cs typeface="Rockwell" charset="0"/>
              </a:rPr>
              <a:t>of </a:t>
            </a:r>
            <a:r>
              <a:rPr lang="en-US" sz="3200" dirty="0" smtClean="0">
                <a:solidFill>
                  <a:srgbClr val="FFFF00"/>
                </a:solidFill>
                <a:latin typeface="Rockwell" charset="0"/>
                <a:ea typeface="Rockwell" charset="0"/>
                <a:cs typeface="Rockwell" charset="0"/>
              </a:rPr>
              <a:t>competition </a:t>
            </a:r>
            <a:r>
              <a:rPr lang="en-US" sz="3200" dirty="0" smtClean="0">
                <a:latin typeface="Rockwell" charset="0"/>
                <a:ea typeface="Rockwell" charset="0"/>
                <a:cs typeface="Rockwell" charset="0"/>
              </a:rPr>
              <a:t>because of </a:t>
            </a:r>
            <a:r>
              <a:rPr lang="en-US" sz="3200" dirty="0" smtClean="0">
                <a:solidFill>
                  <a:srgbClr val="FFFF00"/>
                </a:solidFill>
                <a:latin typeface="Rockwell" charset="0"/>
                <a:ea typeface="Rockwell" charset="0"/>
                <a:cs typeface="Rockwell" charset="0"/>
              </a:rPr>
              <a:t>monopolies</a:t>
            </a:r>
            <a:r>
              <a:rPr lang="en-US" sz="3200" dirty="0" smtClean="0">
                <a:latin typeface="Rockwell" charset="0"/>
                <a:ea typeface="Rockwell" charset="0"/>
                <a:cs typeface="Rockwell" charset="0"/>
              </a:rPr>
              <a:t> and </a:t>
            </a:r>
            <a:r>
              <a:rPr lang="en-US" sz="3200" dirty="0" smtClean="0">
                <a:solidFill>
                  <a:srgbClr val="FFFF00"/>
                </a:solidFill>
                <a:latin typeface="Rockwell" charset="0"/>
                <a:ea typeface="Rockwell" charset="0"/>
                <a:cs typeface="Rockwell" charset="0"/>
              </a:rPr>
              <a:t>trusts</a:t>
            </a:r>
            <a:endParaRPr lang="en-US" sz="3200" dirty="0">
              <a:solidFill>
                <a:srgbClr val="FFFF00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2192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sz="4800" b="1" smtClean="0"/>
              <a:t/>
            </a:r>
            <a:br>
              <a:rPr sz="4800" b="1" smtClean="0"/>
            </a:br>
            <a:r>
              <a:rPr sz="4800" b="1" smtClean="0"/>
              <a:t/>
            </a:r>
            <a:br>
              <a:rPr sz="4800" b="1" smtClean="0"/>
            </a:br>
            <a:r>
              <a:rPr sz="4800" b="1" smtClean="0"/>
              <a:t/>
            </a:r>
            <a:br>
              <a:rPr sz="4800" b="1" smtClean="0"/>
            </a:br>
            <a:r>
              <a:rPr lang="en-US" sz="4800" smtClean="0">
                <a:latin typeface="Impact" pitchFamily="34" charset="0"/>
              </a:rPr>
              <a:t>H. </a:t>
            </a:r>
            <a:r>
              <a:rPr lang="en-US" sz="4800" smtClean="0">
                <a:latin typeface="Impact" pitchFamily="34" charset="0"/>
              </a:rPr>
              <a:t> </a:t>
            </a:r>
            <a:r>
              <a:rPr lang="en-US" sz="4800" dirty="0" smtClean="0">
                <a:latin typeface="Impact" pitchFamily="34" charset="0"/>
              </a:rPr>
              <a:t>Reasons for Business Growth</a:t>
            </a:r>
            <a:r>
              <a:rPr lang="en-US" dirty="0" smtClean="0"/>
              <a:t> </a:t>
            </a:r>
            <a:r>
              <a:rPr sz="4000" dirty="0" smtClean="0">
                <a:latin typeface="Impact" pitchFamily="34" charset="0"/>
              </a:rPr>
              <a:t/>
            </a:r>
            <a:br>
              <a:rPr sz="4000" dirty="0" smtClean="0">
                <a:latin typeface="Impact" pitchFamily="34" charset="0"/>
              </a:rPr>
            </a:br>
            <a:r>
              <a:rPr lang="en-US" sz="4000" dirty="0" smtClean="0">
                <a:latin typeface="Impact" pitchFamily="34" charset="0"/>
              </a:rPr>
              <a:t/>
            </a:r>
            <a:br>
              <a:rPr lang="en-US" sz="4000" dirty="0" smtClean="0">
                <a:latin typeface="Impact" pitchFamily="34" charset="0"/>
              </a:rPr>
            </a:br>
            <a:r>
              <a:rPr sz="4000" dirty="0" smtClean="0">
                <a:latin typeface="Gloucester MT Extra Condensed" pitchFamily="18" charset="0"/>
              </a:rPr>
              <a:t> </a:t>
            </a:r>
            <a:r>
              <a:rPr sz="4800" dirty="0" smtClean="0"/>
              <a:t/>
            </a:r>
            <a:br>
              <a:rPr sz="4800" dirty="0" smtClean="0"/>
            </a:b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66700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Rockwell" charset="0"/>
                <a:ea typeface="Rockwell" charset="0"/>
                <a:cs typeface="Rockwell" charset="0"/>
              </a:rPr>
              <a:t>A monopoly is when a single person or company controls the entire supply of goods or services in a market.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Impact" charset="0"/>
                <a:ea typeface="Impact" charset="0"/>
                <a:cs typeface="Impact" charset="0"/>
              </a:rPr>
              <a:t>What is a </a:t>
            </a:r>
            <a:r>
              <a:rPr lang="en-US" sz="5400" dirty="0" smtClean="0">
                <a:solidFill>
                  <a:srgbClr val="FFFF00"/>
                </a:solidFill>
                <a:latin typeface="Impact" charset="0"/>
                <a:ea typeface="Impact" charset="0"/>
                <a:cs typeface="Impact" charset="0"/>
              </a:rPr>
              <a:t>MONOPOLY</a:t>
            </a:r>
            <a:r>
              <a:rPr lang="en-US" sz="5400" dirty="0" smtClean="0">
                <a:latin typeface="Impact" charset="0"/>
                <a:ea typeface="Impact" charset="0"/>
                <a:cs typeface="Impact" charset="0"/>
              </a:rPr>
              <a:t>? </a:t>
            </a:r>
            <a:endParaRPr lang="en-US" sz="5400" dirty="0"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87" y="1828800"/>
            <a:ext cx="3200400" cy="45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4721</TotalTime>
  <Words>909</Words>
  <Application>Microsoft Macintosh PowerPoint</Application>
  <PresentationFormat>On-screen Show (4:3)</PresentationFormat>
  <Paragraphs>170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American Typewriter</vt:lpstr>
      <vt:lpstr>American Typewriter Condensed</vt:lpstr>
      <vt:lpstr>American Typewriter Light</vt:lpstr>
      <vt:lpstr>Arial Narrow</vt:lpstr>
      <vt:lpstr>Brush Script MT Italic</vt:lpstr>
      <vt:lpstr>Calibri</vt:lpstr>
      <vt:lpstr>Gloucester MT Extra Condensed</vt:lpstr>
      <vt:lpstr>Impact</vt:lpstr>
      <vt:lpstr>Kalinga</vt:lpstr>
      <vt:lpstr>Rockwell</vt:lpstr>
      <vt:lpstr>Wingdings</vt:lpstr>
      <vt:lpstr>Wingdings 2</vt:lpstr>
      <vt:lpstr>Arial</vt:lpstr>
      <vt:lpstr>Black</vt:lpstr>
      <vt:lpstr>Industrial Revolution </vt:lpstr>
      <vt:lpstr>G. Inventions that contributed to GREAT CHANGE &amp; INDUSTRIAL GROWTH: </vt:lpstr>
      <vt:lpstr>G. Inventions that contributed to GREAT CHANGE &amp; INDUSTRIAL GROWTH: </vt:lpstr>
      <vt:lpstr>G. Inventions that contributed to GREAT CHANGE &amp; INDUSTRIAL GROWTH: </vt:lpstr>
      <vt:lpstr>PowerPoint Presentation</vt:lpstr>
      <vt:lpstr>   H.  Reasons for Business Growth     </vt:lpstr>
      <vt:lpstr>   H.  Reasons for Business Growth     </vt:lpstr>
      <vt:lpstr>   H.  Reasons for Business Growth     </vt:lpstr>
      <vt:lpstr>What is a MONOPOLY? </vt:lpstr>
      <vt:lpstr>What is a TRUST? </vt:lpstr>
      <vt:lpstr>PowerPoint Presentation</vt:lpstr>
      <vt:lpstr>PowerPoint Presentation</vt:lpstr>
      <vt:lpstr>PowerPoint Presentation</vt:lpstr>
      <vt:lpstr>I. FACTORS that promoted INDUSTRIAL GROWTH in America:</vt:lpstr>
      <vt:lpstr>J. Examples of BIG BUSINESS: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Brooke</dc:creator>
  <cp:lastModifiedBy>Microsoft Office User</cp:lastModifiedBy>
  <cp:revision>121</cp:revision>
  <dcterms:created xsi:type="dcterms:W3CDTF">2011-12-05T22:15:14Z</dcterms:created>
  <dcterms:modified xsi:type="dcterms:W3CDTF">2019-08-12T19:09:39Z</dcterms:modified>
</cp:coreProperties>
</file>