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4" r:id="rId2"/>
    <p:sldId id="282" r:id="rId3"/>
    <p:sldId id="285" r:id="rId4"/>
    <p:sldId id="286" r:id="rId5"/>
    <p:sldId id="377" r:id="rId6"/>
    <p:sldId id="393" r:id="rId7"/>
    <p:sldId id="380" r:id="rId8"/>
    <p:sldId id="382" r:id="rId9"/>
    <p:sldId id="302" r:id="rId10"/>
    <p:sldId id="299" r:id="rId11"/>
    <p:sldId id="301" r:id="rId12"/>
    <p:sldId id="303" r:id="rId13"/>
    <p:sldId id="304" r:id="rId14"/>
    <p:sldId id="340" r:id="rId15"/>
    <p:sldId id="344" r:id="rId16"/>
    <p:sldId id="336" r:id="rId17"/>
    <p:sldId id="342" r:id="rId18"/>
    <p:sldId id="323" r:id="rId19"/>
    <p:sldId id="345" r:id="rId20"/>
    <p:sldId id="338" r:id="rId21"/>
    <p:sldId id="325" r:id="rId22"/>
    <p:sldId id="346" r:id="rId23"/>
    <p:sldId id="341" r:id="rId24"/>
    <p:sldId id="324" r:id="rId25"/>
    <p:sldId id="347" r:id="rId26"/>
    <p:sldId id="349" r:id="rId27"/>
    <p:sldId id="355" r:id="rId28"/>
    <p:sldId id="352" r:id="rId29"/>
    <p:sldId id="353" r:id="rId30"/>
    <p:sldId id="331" r:id="rId31"/>
    <p:sldId id="326" r:id="rId32"/>
    <p:sldId id="411" r:id="rId33"/>
    <p:sldId id="399" r:id="rId34"/>
    <p:sldId id="403" r:id="rId35"/>
    <p:sldId id="400" r:id="rId36"/>
    <p:sldId id="401" r:id="rId37"/>
    <p:sldId id="408" r:id="rId38"/>
    <p:sldId id="402" r:id="rId39"/>
    <p:sldId id="404" r:id="rId40"/>
    <p:sldId id="405" r:id="rId41"/>
    <p:sldId id="409" r:id="rId42"/>
    <p:sldId id="410" r:id="rId43"/>
    <p:sldId id="375" r:id="rId44"/>
    <p:sldId id="374" r:id="rId45"/>
    <p:sldId id="373" r:id="rId46"/>
    <p:sldId id="391" r:id="rId47"/>
    <p:sldId id="389" r:id="rId48"/>
    <p:sldId id="390" r:id="rId49"/>
    <p:sldId id="386" r:id="rId50"/>
    <p:sldId id="387" r:id="rId51"/>
    <p:sldId id="384" r:id="rId52"/>
    <p:sldId id="385" r:id="rId53"/>
    <p:sldId id="284" r:id="rId54"/>
    <p:sldId id="392" r:id="rId55"/>
    <p:sldId id="296" r:id="rId56"/>
    <p:sldId id="297" r:id="rId57"/>
    <p:sldId id="298" r:id="rId58"/>
    <p:sldId id="388" r:id="rId59"/>
    <p:sldId id="412" r:id="rId60"/>
    <p:sldId id="361" r:id="rId61"/>
    <p:sldId id="376" r:id="rId62"/>
    <p:sldId id="362" r:id="rId63"/>
    <p:sldId id="363" r:id="rId64"/>
    <p:sldId id="364" r:id="rId65"/>
    <p:sldId id="365" r:id="rId66"/>
    <p:sldId id="366" r:id="rId67"/>
    <p:sldId id="367" r:id="rId68"/>
    <p:sldId id="369" r:id="rId69"/>
    <p:sldId id="370" r:id="rId70"/>
    <p:sldId id="358" r:id="rId71"/>
    <p:sldId id="397" r:id="rId72"/>
    <p:sldId id="406" r:id="rId73"/>
    <p:sldId id="407" r:id="rId74"/>
    <p:sldId id="378" r:id="rId75"/>
    <p:sldId id="396" r:id="rId76"/>
    <p:sldId id="394" r:id="rId77"/>
    <p:sldId id="395" r:id="rId78"/>
    <p:sldId id="379" r:id="rId79"/>
    <p:sldId id="332" r:id="rId80"/>
    <p:sldId id="359" r:id="rId81"/>
    <p:sldId id="305" r:id="rId82"/>
    <p:sldId id="306" r:id="rId83"/>
    <p:sldId id="333" r:id="rId84"/>
    <p:sldId id="312" r:id="rId85"/>
    <p:sldId id="313" r:id="rId86"/>
    <p:sldId id="314" r:id="rId87"/>
    <p:sldId id="315" r:id="rId88"/>
    <p:sldId id="320" r:id="rId89"/>
    <p:sldId id="316" r:id="rId90"/>
    <p:sldId id="317" r:id="rId91"/>
    <p:sldId id="308" r:id="rId92"/>
    <p:sldId id="319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E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1" autoAdjust="0"/>
    <p:restoredTop sz="91528" autoAdjust="0"/>
  </p:normalViewPr>
  <p:slideViewPr>
    <p:cSldViewPr snapToGrid="0" snapToObjects="1">
      <p:cViewPr varScale="1">
        <p:scale>
          <a:sx n="126" d="100"/>
          <a:sy n="126" d="100"/>
        </p:scale>
        <p:origin x="-1040" y="-1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pPr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Relationship Id="rId3" Type="http://schemas.microsoft.com/office/2007/relationships/hdphoto" Target="../media/hdphoto3.wdp"/><Relationship Id="rId4" Type="http://schemas.openxmlformats.org/officeDocument/2006/relationships/image" Target="../media/image19.jpeg"/><Relationship Id="rId5" Type="http://schemas.microsoft.com/office/2007/relationships/hdphoto" Target="../media/hdphoto4.wdp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hyperlink" Target="http://forgottendetroit.com/uat/index.html" TargetMode="External"/><Relationship Id="rId5" Type="http://schemas.openxmlformats.org/officeDocument/2006/relationships/image" Target="../media/image32.png"/><Relationship Id="rId6" Type="http://schemas.openxmlformats.org/officeDocument/2006/relationships/hyperlink" Target="http://historicdetroit.org/building/united-artists-theatre/" TargetMode="External"/><Relationship Id="rId7" Type="http://schemas.openxmlformats.org/officeDocument/2006/relationships/image" Target="../media/image33.png"/><Relationship Id="rId8" Type="http://schemas.openxmlformats.org/officeDocument/2006/relationships/hyperlink" Target="https://www.google.com/maps/place/150+Bagley+Ave,+Detroit,+MI+48226/@42.3354219,-83.055005,493m/data=!3m2!1e3!4b1!4m5!3m4!1s0x883b2d36af3dd181:0xb22fbfaf0b9116f!8m2!3d42.335418!4d-83.052811" TargetMode="External"/><Relationship Id="rId9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jpeg"/><Relationship Id="rId12" Type="http://schemas.openxmlformats.org/officeDocument/2006/relationships/image" Target="../media/image45.jpeg"/><Relationship Id="rId13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microsoft.com/office/2007/relationships/hdphoto" Target="../media/hdphoto5.wdp"/><Relationship Id="rId8" Type="http://schemas.openxmlformats.org/officeDocument/2006/relationships/image" Target="../media/image41.png"/><Relationship Id="rId9" Type="http://schemas.openxmlformats.org/officeDocument/2006/relationships/image" Target="../media/image42.jpeg"/><Relationship Id="rId10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hyperlink" Target="http://historicdetroit.org/building/michigan-theatre/" TargetMode="External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7" Type="http://schemas.microsoft.com/office/2007/relationships/hdphoto" Target="../media/hdphoto6.wdp"/><Relationship Id="rId8" Type="http://schemas.openxmlformats.org/officeDocument/2006/relationships/hyperlink" Target="https://www.google.com/maps/place/220+Bagley+Ave,+Detroit,+MI+48226/@42.3347905,-83.054511,246m/data=!3m1!1e3!4m5!3m4!1s0x883b2d36bef85423:0x47d867bb581833b6!8m2!3d42.3347866!4d-83.0534118" TargetMode="External"/><Relationship Id="rId9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detroiturbex.com/content/downtown/michigan/index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jpeg"/><Relationship Id="rId8" Type="http://schemas.microsoft.com/office/2007/relationships/hdphoto" Target="../media/hdphoto7.wdp"/><Relationship Id="rId9" Type="http://schemas.openxmlformats.org/officeDocument/2006/relationships/image" Target="../media/image58.jpeg"/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hyperlink" Target="http://detroiturbex.com/content/downtown/leeplaza/index.html" TargetMode="External"/><Relationship Id="rId5" Type="http://schemas.openxmlformats.org/officeDocument/2006/relationships/image" Target="../media/image47.png"/><Relationship Id="rId6" Type="http://schemas.openxmlformats.org/officeDocument/2006/relationships/hyperlink" Target="http://forgottendetroit.com/leeplaza/index.html" TargetMode="External"/><Relationship Id="rId7" Type="http://schemas.openxmlformats.org/officeDocument/2006/relationships/image" Target="../media/image32.png"/><Relationship Id="rId8" Type="http://schemas.openxmlformats.org/officeDocument/2006/relationships/hyperlink" Target="http://historicdetroit.org/building/lee-plaza/" TargetMode="External"/><Relationship Id="rId9" Type="http://schemas.openxmlformats.org/officeDocument/2006/relationships/image" Target="../media/image61.png"/><Relationship Id="rId10" Type="http://schemas.openxmlformats.org/officeDocument/2006/relationships/hyperlink" Target="https://www.google.com/maps/place/2240+W+Grand+Blvd,+Detroit,+MI+48208/@42.3590314,-83.1024841,246m/data=!3m1!1e3!4m5!3m4!1s0x8824cd3f468a32a7:0x3450b001cded5ec9!8m2!3d42.359114!4d-83.101622" TargetMode="External"/><Relationship Id="rId11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bit.ly/1NEkIQx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microsoft.com/office/2007/relationships/hdphoto" Target="../media/hdphoto9.wdp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microsoft.com/office/2007/relationships/hdphoto" Target="../media/hdphoto10.wdp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stillscenes.com/among-the-ruins-of-the-detroit-packard-plant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hyperlink" Target="http://forgottendetroit.com/mcs/index.html" TargetMode="External"/><Relationship Id="rId5" Type="http://schemas.openxmlformats.org/officeDocument/2006/relationships/image" Target="../media/image32.png"/><Relationship Id="rId6" Type="http://schemas.openxmlformats.org/officeDocument/2006/relationships/hyperlink" Target="http://historicdetroit.org/building/michigan-central-station/" TargetMode="External"/><Relationship Id="rId7" Type="http://schemas.openxmlformats.org/officeDocument/2006/relationships/image" Target="../media/image84.png"/><Relationship Id="rId8" Type="http://schemas.openxmlformats.org/officeDocument/2006/relationships/image" Target="../media/image85.jpeg"/><Relationship Id="rId9" Type="http://schemas.openxmlformats.org/officeDocument/2006/relationships/hyperlink" Target="https://www.google.com/maps/place/Michigan+Central+Station/@42.3287585,-83.0796597,457m/data=!3m1!1e3!4m5!3m4!1s0x883b2d58ea735819:0x9986fdbad81e24ac!8m2!3d42.3287585!4d-83.0774618" TargetMode="External"/><Relationship Id="rId10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detroiturbex.com/content/downtown/mcs/index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TZYCH0xDf7k" TargetMode="External"/><Relationship Id="rId3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7" Type="http://schemas.openxmlformats.org/officeDocument/2006/relationships/image" Target="../media/image101.jpeg"/><Relationship Id="rId8" Type="http://schemas.openxmlformats.org/officeDocument/2006/relationships/image" Target="../media/image10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hgtv.com/shows/rehab-addict-detroit/before-and-after-tour-the-renovated-ransom-gillis-house-pictures" TargetMode="External"/><Relationship Id="rId3" Type="http://schemas.openxmlformats.org/officeDocument/2006/relationships/image" Target="../media/image10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J365kLpR2I" TargetMode="External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hyperlink" Target="http://historicdetroit.org/homes/" TargetMode="External"/><Relationship Id="rId7" Type="http://schemas.openxmlformats.org/officeDocument/2006/relationships/hyperlink" Target="http://www.hgtv.com/shows/rehab-addict-detroit/before-and-after-tour-the-renovated-ransom-gillis-house-pictures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flickr.com/groups/1624109@N23/pool/50788895@N0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microsoft.com/office/2007/relationships/hdphoto" Target="../media/hdphoto12.wdp"/><Relationship Id="rId5" Type="http://schemas.openxmlformats.org/officeDocument/2006/relationships/image" Target="../media/image109.jpeg"/><Relationship Id="rId6" Type="http://schemas.openxmlformats.org/officeDocument/2006/relationships/image" Target="../media/image110.jpeg"/><Relationship Id="rId7" Type="http://schemas.microsoft.com/office/2007/relationships/hdphoto" Target="../media/hdphoto13.wdp"/><Relationship Id="rId8" Type="http://schemas.openxmlformats.org/officeDocument/2006/relationships/hyperlink" Target="http://bit.ly/1NEmvFr" TargetMode="External"/><Relationship Id="rId9" Type="http://schemas.openxmlformats.org/officeDocument/2006/relationships/hyperlink" Target="http://detroit.curbed.com/2016/9/7/12824684/brush-park-photo-detroit-neighborhood" TargetMode="External"/><Relationship Id="rId10" Type="http://schemas.openxmlformats.org/officeDocument/2006/relationships/image" Target="../media/image111.png"/><Relationship Id="rId11" Type="http://schemas.openxmlformats.org/officeDocument/2006/relationships/hyperlink" Target="https://www.google.com/maps/place/Brush+Park,+Detroit,+MI+48201/@42.3462367,-83.0582753,1997m/data=!3m1!1e3!4m5!3m4!1s0x8824d2ce9e8598e3:0x6e55823841d3a84c!8m2!3d42.3465376!4d-83.0482198?hl=en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google.com/maps/@42.3453462,-83.0531815,462m/data=!3m1!1e3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3.jpg"/><Relationship Id="rId3" Type="http://schemas.openxmlformats.org/officeDocument/2006/relationships/hyperlink" Target="http://www.fox2detroit.com/news/new-home-development-announced-for-detroits-brush-park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microsoft.com/office/2007/relationships/hdphoto" Target="../media/hdphoto14.wdp"/><Relationship Id="rId6" Type="http://schemas.openxmlformats.org/officeDocument/2006/relationships/image" Target="../media/image118.jpeg"/><Relationship Id="rId7" Type="http://schemas.microsoft.com/office/2007/relationships/hdphoto" Target="../media/hdphoto15.wdp"/><Relationship Id="rId8" Type="http://schemas.openxmlformats.org/officeDocument/2006/relationships/image" Target="../media/image119.jpeg"/><Relationship Id="rId9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124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detroiturbex.com/content/parksandrec/bizoo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hyperlink" Target="http://www.wsj.com/news/interactive/detroit0311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1.jpeg"/><Relationship Id="rId3" Type="http://schemas.microsoft.com/office/2007/relationships/hdphoto" Target="../media/hdphoto16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3.jpeg"/><Relationship Id="rId3" Type="http://schemas.microsoft.com/office/2007/relationships/hdphoto" Target="../media/hdphoto17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5.jpeg"/><Relationship Id="rId3" Type="http://schemas.microsoft.com/office/2007/relationships/hdphoto" Target="../media/hdphoto18.wd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6.jpeg"/><Relationship Id="rId3" Type="http://schemas.microsoft.com/office/2007/relationships/hdphoto" Target="../media/hdphoto19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7.jpeg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2.jpeg"/><Relationship Id="rId12" Type="http://schemas.microsoft.com/office/2007/relationships/hdphoto" Target="../media/hdphoto20.wdp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freep.com/article/20121202/NEWS01/120823062" TargetMode="External"/><Relationship Id="rId3" Type="http://schemas.openxmlformats.org/officeDocument/2006/relationships/hyperlink" Target="http://www.detroiturbex.com/content/industry/packard/" TargetMode="External"/><Relationship Id="rId4" Type="http://schemas.openxmlformats.org/officeDocument/2006/relationships/image" Target="../media/image138.png"/><Relationship Id="rId5" Type="http://schemas.openxmlformats.org/officeDocument/2006/relationships/hyperlink" Target="https://www.google.com/maps/@42.3798144,-83.0284349,491m/data=!3m1!1e3" TargetMode="External"/><Relationship Id="rId6" Type="http://schemas.openxmlformats.org/officeDocument/2006/relationships/image" Target="../media/image139.jpeg"/><Relationship Id="rId7" Type="http://schemas.openxmlformats.org/officeDocument/2006/relationships/image" Target="../media/image140.jpeg"/><Relationship Id="rId8" Type="http://schemas.openxmlformats.org/officeDocument/2006/relationships/hyperlink" Target="http://packardplantproject.com/history/index.html" TargetMode="External"/><Relationship Id="rId9" Type="http://schemas.openxmlformats.org/officeDocument/2006/relationships/image" Target="../media/image141.png"/><Relationship Id="rId10" Type="http://schemas.openxmlformats.org/officeDocument/2006/relationships/hyperlink" Target="http://www.mlive.com/news/detroit/index.ssf/2017/05/packard_plant.html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joXcGJKNYnw" TargetMode="External"/><Relationship Id="rId3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google.com/maps/place/Detroit,+MI/@42.3230308,-83.1287928,15754m/data=!3m1!1e3!4m5!3m4!1s0x8824ca0110cb1d75:0x5776864e35b9c4d2!8m2!3d42.331427!4d-83.0457538" TargetMode="External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marchandmeffre.com/detroit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6.jpeg"/><Relationship Id="rId3" Type="http://schemas.openxmlformats.org/officeDocument/2006/relationships/image" Target="../media/image14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hyperlink" Target="http://historicdetroit.org/building/cass-tech-high-school-old/" TargetMode="External"/><Relationship Id="rId5" Type="http://schemas.openxmlformats.org/officeDocument/2006/relationships/image" Target="../media/image157.png"/><Relationship Id="rId6" Type="http://schemas.openxmlformats.org/officeDocument/2006/relationships/hyperlink" Target="http://detroiturbex.com/content/schools/mackenzie/index.html" TargetMode="External"/><Relationship Id="rId7" Type="http://schemas.openxmlformats.org/officeDocument/2006/relationships/hyperlink" Target="http://detroiturbex.com/content/schools/redford/index.html" TargetMode="External"/><Relationship Id="rId8" Type="http://schemas.openxmlformats.org/officeDocument/2006/relationships/hyperlink" Target="http://detroiturbex.com/content/churches/curvy/index.html" TargetMode="External"/><Relationship Id="rId9" Type="http://schemas.openxmlformats.org/officeDocument/2006/relationships/hyperlink" Target="http://historicdetroit.org/galleries/woodward-avenue-presbyterian-church-photos/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detroiturbex.com/content/schools/cass/index.html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8.jpeg"/><Relationship Id="rId3" Type="http://schemas.openxmlformats.org/officeDocument/2006/relationships/hyperlink" Target="http://on.wsj.com/1KuRiO7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9.jpeg"/><Relationship Id="rId3" Type="http://schemas.microsoft.com/office/2007/relationships/hdphoto" Target="../media/hdphoto21.wdp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0.gi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jpeg"/><Relationship Id="rId5" Type="http://schemas.openxmlformats.org/officeDocument/2006/relationships/image" Target="../media/image165.jpeg"/><Relationship Id="rId6" Type="http://schemas.openxmlformats.org/officeDocument/2006/relationships/image" Target="../media/image166.jpeg"/><Relationship Id="rId7" Type="http://schemas.openxmlformats.org/officeDocument/2006/relationships/image" Target="../media/image167.jpeg"/><Relationship Id="rId8" Type="http://schemas.openxmlformats.org/officeDocument/2006/relationships/hyperlink" Target="http://money.cnn.com/2013/07/18/news/economy/detroit-bankruptcy/index.html" TargetMode="External"/><Relationship Id="rId9" Type="http://schemas.openxmlformats.org/officeDocument/2006/relationships/hyperlink" Target="http://articles.latimes.com/2013/jul/19/nation/la-na-0719-detroit-bankruptcy-20130719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hyperlink" Target="http://www.messynessychic.com/2012/08/12/ruins-of-detroit-before-after/" TargetMode="External"/><Relationship Id="rId5" Type="http://schemas.openxmlformats.org/officeDocument/2006/relationships/hyperlink" Target="file:///\\localhost\Washington%20Post\%20Detroit%25E2%2580%2599s%20Half%20Century%20of%20Decline" TargetMode="External"/><Relationship Id="rId6" Type="http://schemas.openxmlformats.org/officeDocument/2006/relationships/hyperlink" Target="http://www.washingtonpost.com/business/economy/detroits-half-century-of-steady-decline/2013/07/09/021491e4-e112-11e2-8ae9-5db15d3c0fca_gallery.html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hyperlink" Target="http://forgottendetroit.com/index.html" TargetMode="External"/><Relationship Id="rId5" Type="http://schemas.openxmlformats.org/officeDocument/2006/relationships/image" Target="../media/image171.png"/><Relationship Id="rId6" Type="http://schemas.openxmlformats.org/officeDocument/2006/relationships/hyperlink" Target="http://detroiturbex.com/content/index.html" TargetMode="External"/><Relationship Id="rId7" Type="http://schemas.openxmlformats.org/officeDocument/2006/relationships/image" Target="../media/image172.pn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historicdetroit.org/galleries/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4" Type="http://schemas.openxmlformats.org/officeDocument/2006/relationships/image" Target="../media/image176.jpeg"/><Relationship Id="rId5" Type="http://schemas.openxmlformats.org/officeDocument/2006/relationships/image" Target="../media/image177.jpeg"/><Relationship Id="rId6" Type="http://schemas.openxmlformats.org/officeDocument/2006/relationships/image" Target="../media/image17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4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9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4" Type="http://schemas.openxmlformats.org/officeDocument/2006/relationships/image" Target="../media/image181.jpeg"/><Relationship Id="rId5" Type="http://schemas.openxmlformats.org/officeDocument/2006/relationships/image" Target="../media/image18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4" Type="http://schemas.openxmlformats.org/officeDocument/2006/relationships/image" Target="../media/image188.jpeg"/><Relationship Id="rId5" Type="http://schemas.microsoft.com/office/2007/relationships/hdphoto" Target="../media/hdphoto23.wdp"/><Relationship Id="rId6" Type="http://schemas.openxmlformats.org/officeDocument/2006/relationships/image" Target="../media/image18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4" Type="http://schemas.openxmlformats.org/officeDocument/2006/relationships/image" Target="../media/image192.jpeg"/><Relationship Id="rId5" Type="http://schemas.microsoft.com/office/2007/relationships/hdphoto" Target="../media/hdphoto24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3.jpeg"/><Relationship Id="rId3" Type="http://schemas.openxmlformats.org/officeDocument/2006/relationships/image" Target="../media/image19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olt-bognar.com/?p=1513" TargetMode="External"/><Relationship Id="rId4" Type="http://schemas.openxmlformats.org/officeDocument/2006/relationships/image" Target="../media/image19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5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7.png"/><Relationship Id="rId3" Type="http://schemas.openxmlformats.org/officeDocument/2006/relationships/image" Target="../media/image1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U.S. Industrial Cities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00px-Michigan_&amp;_Griswold_circa_192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r="5242"/>
          <a:stretch/>
        </p:blipFill>
        <p:spPr>
          <a:xfrm>
            <a:off x="0" y="-37293"/>
            <a:ext cx="9144000" cy="68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6308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2 at 8.27.5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" y="0"/>
            <a:ext cx="8977764" cy="68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4060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nstaionDrugStoresodafountin1910DetroitPublishingcopany-1024x75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86"/>
            <a:ext cx="9144000" cy="67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626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a24908u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4"/>
            <a:ext cx="9143999" cy="68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8033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Detroit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 Ruins</a:t>
            </a:r>
            <a:endParaRPr lang="en-US" dirty="0"/>
          </a:p>
        </p:txBody>
      </p:sp>
      <p:pic>
        <p:nvPicPr>
          <p:cNvPr id="6" name="Picture Placeholder 5" descr="Screen Shot 2015-09-20 at 5.55.23 PM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r="7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368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United Artists Theater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150 Bagley Street, Detroit, MI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Built 1928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Placeholder 4" descr="uamarquee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8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053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6 at 9.55.24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34" y="1"/>
            <a:ext cx="5400332" cy="6858000"/>
          </a:xfrm>
          <a:prstGeom prst="rect">
            <a:avLst/>
          </a:prstGeom>
        </p:spPr>
      </p:pic>
      <p:pic>
        <p:nvPicPr>
          <p:cNvPr id="2" name="Picture 1" descr="ua-interior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7" b="22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Picture 3" descr="ua-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b="2247"/>
          <a:stretch/>
        </p:blipFill>
        <p:spPr>
          <a:xfrm>
            <a:off x="21873" y="1"/>
            <a:ext cx="9122127" cy="6858000"/>
          </a:xfrm>
          <a:prstGeom prst="rect">
            <a:avLst/>
          </a:prstGeom>
        </p:spPr>
      </p:pic>
      <p:pic>
        <p:nvPicPr>
          <p:cNvPr id="5" name="Picture 4" descr="Screen Shot 2015-09-17 at 9.05.15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Picture 5" descr="ua-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" y="2824"/>
            <a:ext cx="9144000" cy="6855177"/>
          </a:xfrm>
          <a:prstGeom prst="rect">
            <a:avLst/>
          </a:prstGeom>
        </p:spPr>
      </p:pic>
      <p:pic>
        <p:nvPicPr>
          <p:cNvPr id="7" name="Picture 6" descr="DSC0769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r="2778"/>
          <a:stretch/>
        </p:blipFill>
        <p:spPr>
          <a:xfrm>
            <a:off x="-8852" y="0"/>
            <a:ext cx="9152852" cy="6855177"/>
          </a:xfrm>
          <a:prstGeom prst="rect">
            <a:avLst/>
          </a:prstGeom>
        </p:spPr>
      </p:pic>
      <p:pic>
        <p:nvPicPr>
          <p:cNvPr id="8" name="Picture 7" descr="3807846718_395188d977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r="3101"/>
          <a:stretch/>
        </p:blipFill>
        <p:spPr>
          <a:xfrm>
            <a:off x="-18467" y="2824"/>
            <a:ext cx="9162467" cy="6855177"/>
          </a:xfrm>
          <a:prstGeom prst="rect">
            <a:avLst/>
          </a:prstGeom>
        </p:spPr>
      </p:pic>
      <p:pic>
        <p:nvPicPr>
          <p:cNvPr id="9" name="Picture 8" descr="Screen Shot 2015-09-16 at 10.02.26 PM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"/>
          <a:stretch/>
        </p:blipFill>
        <p:spPr>
          <a:xfrm>
            <a:off x="0" y="0"/>
            <a:ext cx="9308353" cy="6858000"/>
          </a:xfrm>
          <a:prstGeom prst="rect">
            <a:avLst/>
          </a:prstGeom>
        </p:spPr>
      </p:pic>
      <p:pic>
        <p:nvPicPr>
          <p:cNvPr id="10" name="Picture 9" descr="Screen Shot 2015-09-16 at 10.06.45 PM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r="5677"/>
          <a:stretch/>
        </p:blipFill>
        <p:spPr>
          <a:xfrm>
            <a:off x="-18467" y="-2823"/>
            <a:ext cx="9438836" cy="6858000"/>
          </a:xfrm>
          <a:prstGeom prst="rect">
            <a:avLst/>
          </a:prstGeom>
        </p:spPr>
      </p:pic>
      <p:pic>
        <p:nvPicPr>
          <p:cNvPr id="11" name="Picture 10" descr="united-artists-theater-detroit-woe2-690x459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r="6812"/>
          <a:stretch/>
        </p:blipFill>
        <p:spPr>
          <a:xfrm>
            <a:off x="-18468" y="-2823"/>
            <a:ext cx="9438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7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9806"/>
            <a:ext cx="8157882" cy="6844973"/>
          </a:xfrm>
          <a:prstGeom prst="rect">
            <a:avLst/>
          </a:prstGeom>
        </p:spPr>
      </p:pic>
      <p:pic>
        <p:nvPicPr>
          <p:cNvPr id="6" name="Picture 5" descr="6a011571160e4a970c0120a69ff8c6970b-800w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3932" y="821958"/>
            <a:ext cx="181331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United </a:t>
            </a:r>
          </a:p>
          <a:p>
            <a:pPr algn="ctr"/>
            <a:r>
              <a:rPr lang="en-US" sz="3600" dirty="0" smtClean="0"/>
              <a:t>Artists</a:t>
            </a:r>
          </a:p>
          <a:p>
            <a:pPr algn="ctr"/>
            <a:r>
              <a:rPr lang="en-US" sz="3600" dirty="0" smtClean="0"/>
              <a:t> Theater</a:t>
            </a:r>
            <a:endParaRPr lang="en-US" sz="3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9412" y="0"/>
            <a:ext cx="5393764" cy="6858000"/>
            <a:chOff x="4345458" y="592990"/>
            <a:chExt cx="4766819" cy="6339198"/>
          </a:xfrm>
        </p:grpSpPr>
        <p:pic>
          <p:nvPicPr>
            <p:cNvPr id="6" name="Picture 5" descr="United-Artists-Theater-in-006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458" y="592990"/>
              <a:ext cx="4766819" cy="31690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 descr="338875928_0f2c286da6_b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458" y="3762067"/>
              <a:ext cx="4766819" cy="31701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9" name="Picture 8" descr="Screen Shot 2015-07-21 at 1.57.41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96" y="4583516"/>
            <a:ext cx="1776239" cy="71318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Screen Shot 2015-07-21 at 1.40.44 PM.png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02" y="5771046"/>
            <a:ext cx="1776239" cy="574941"/>
          </a:xfrm>
          <a:prstGeom prst="rect">
            <a:avLst/>
          </a:prstGeom>
        </p:spPr>
      </p:pic>
      <p:pic>
        <p:nvPicPr>
          <p:cNvPr id="3" name="Picture 2" descr="google-earth-18.jpg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32" y="2945458"/>
            <a:ext cx="1912803" cy="1195502"/>
          </a:xfrm>
          <a:prstGeom prst="rect">
            <a:avLst/>
          </a:prstGeom>
          <a:ln w="9525" cap="sq" cmpd="sng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175478" y="-13186"/>
            <a:ext cx="221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SEE MORE: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2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Michigan Theater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220 Bagley Street, Detroit, MI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Built 1926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Closed 1976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Placeholder 9" descr="6a00d834555ca169e2013487cbf08c970c-800wi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1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53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4262" y="294706"/>
            <a:ext cx="62754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do you think happened here? </a:t>
            </a:r>
            <a:endParaRPr lang="en-US" sz="3200" dirty="0"/>
          </a:p>
        </p:txBody>
      </p:sp>
      <p:pic>
        <p:nvPicPr>
          <p:cNvPr id="4" name="Picture 3" descr="Screen Shot 2015-09-20 at 6.43.1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7" y="1045740"/>
            <a:ext cx="8320667" cy="545745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h1970int-wsu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"/>
          <a:stretch/>
        </p:blipFill>
        <p:spPr>
          <a:xfrm>
            <a:off x="149412" y="225479"/>
            <a:ext cx="4511798" cy="6341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michlobb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/>
          <a:stretch/>
        </p:blipFill>
        <p:spPr>
          <a:xfrm>
            <a:off x="5082978" y="225478"/>
            <a:ext cx="3881728" cy="6341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mich1970-wsu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r="7068" b="7353"/>
          <a:stretch/>
        </p:blipFill>
        <p:spPr>
          <a:xfrm>
            <a:off x="-111323" y="0"/>
            <a:ext cx="9255323" cy="6858000"/>
          </a:xfrm>
          <a:prstGeom prst="rect">
            <a:avLst/>
          </a:prstGeom>
        </p:spPr>
      </p:pic>
      <p:pic>
        <p:nvPicPr>
          <p:cNvPr id="2" name="Picture 1" descr="michtheatre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23" y="0"/>
            <a:ext cx="9233646" cy="6858000"/>
          </a:xfrm>
          <a:prstGeom prst="rect">
            <a:avLst/>
          </a:prstGeom>
        </p:spPr>
      </p:pic>
      <p:pic>
        <p:nvPicPr>
          <p:cNvPr id="6" name="Picture 5" descr="Screen Shot 2015-09-16 at 11.00.12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/>
          <a:stretch/>
        </p:blipFill>
        <p:spPr>
          <a:xfrm>
            <a:off x="-111323" y="0"/>
            <a:ext cx="9255323" cy="6858000"/>
          </a:xfrm>
          <a:prstGeom prst="rect">
            <a:avLst/>
          </a:prstGeom>
        </p:spPr>
      </p:pic>
      <p:pic>
        <p:nvPicPr>
          <p:cNvPr id="7" name="Picture 6" descr="Screen Shot 2015-09-16 at 11.00.42 P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2"/>
          <a:stretch/>
        </p:blipFill>
        <p:spPr>
          <a:xfrm>
            <a:off x="-111323" y="0"/>
            <a:ext cx="9255323" cy="6858000"/>
          </a:xfrm>
          <a:prstGeom prst="rect">
            <a:avLst/>
          </a:prstGeom>
        </p:spPr>
      </p:pic>
      <p:pic>
        <p:nvPicPr>
          <p:cNvPr id="8" name="Picture 7" descr="o-MICHIGAN-THEATRE-facebook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5"/>
          <a:stretch/>
        </p:blipFill>
        <p:spPr>
          <a:xfrm>
            <a:off x="-111324" y="0"/>
            <a:ext cx="9255323" cy="6858000"/>
          </a:xfrm>
          <a:prstGeom prst="rect">
            <a:avLst/>
          </a:prstGeom>
        </p:spPr>
      </p:pic>
      <p:pic>
        <p:nvPicPr>
          <p:cNvPr id="9" name="Picture 8" descr="detroit_15_g_Theater-Parkhaus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24" y="0"/>
            <a:ext cx="9255324" cy="6858000"/>
          </a:xfrm>
          <a:prstGeom prst="rect">
            <a:avLst/>
          </a:prstGeom>
        </p:spPr>
      </p:pic>
      <p:pic>
        <p:nvPicPr>
          <p:cNvPr id="10" name="Picture 9" descr="michigan_theatre_06.jp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14707" b="7843"/>
          <a:stretch/>
        </p:blipFill>
        <p:spPr>
          <a:xfrm>
            <a:off x="-111324" y="0"/>
            <a:ext cx="9255323" cy="6858000"/>
          </a:xfrm>
          <a:prstGeom prst="rect">
            <a:avLst/>
          </a:prstGeom>
        </p:spPr>
      </p:pic>
      <p:pic>
        <p:nvPicPr>
          <p:cNvPr id="11" name="Picture 10" descr="Historic-Detroit-Michigan-Theater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b="5669"/>
          <a:stretch/>
        </p:blipFill>
        <p:spPr>
          <a:xfrm>
            <a:off x="-111324" y="0"/>
            <a:ext cx="9255323" cy="6858000"/>
          </a:xfrm>
          <a:prstGeom prst="rect">
            <a:avLst/>
          </a:prstGeom>
        </p:spPr>
      </p:pic>
      <p:pic>
        <p:nvPicPr>
          <p:cNvPr id="12" name="Picture 11" descr="detroit-michigan-theater.jpe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"/>
          <a:stretch/>
        </p:blipFill>
        <p:spPr>
          <a:xfrm>
            <a:off x="-111323" y="0"/>
            <a:ext cx="9302130" cy="69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5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443" y="287483"/>
            <a:ext cx="4855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Michigan Theater</a:t>
            </a:r>
            <a:endParaRPr lang="en-US" sz="4800" dirty="0"/>
          </a:p>
        </p:txBody>
      </p:sp>
      <p:pic>
        <p:nvPicPr>
          <p:cNvPr id="4" name="Picture 3" descr="Screen Shot 2015-07-21 at 1.55.54 PM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0" y="1962203"/>
            <a:ext cx="2772946" cy="554590"/>
          </a:xfrm>
          <a:prstGeom prst="rect">
            <a:avLst/>
          </a:prstGeom>
        </p:spPr>
      </p:pic>
      <p:pic>
        <p:nvPicPr>
          <p:cNvPr id="7" name="Picture 6" descr="Screen Shot 2015-07-21 at 1.40.44 PM.png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86" y="1921516"/>
            <a:ext cx="1964766" cy="635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32390"/>
            <a:ext cx="9144000" cy="337353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 rot="20169270">
            <a:off x="143206" y="436400"/>
            <a:ext cx="221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SEE MORE: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5" name="Picture 4" descr="google-earth-18.jpg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28" y="1609078"/>
            <a:ext cx="2017344" cy="126084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558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387" y="4498789"/>
            <a:ext cx="7772400" cy="977153"/>
          </a:xfrm>
        </p:spPr>
        <p:txBody>
          <a:bodyPr/>
          <a:lstStyle/>
          <a:p>
            <a:r>
              <a:rPr lang="en-US" dirty="0" smtClean="0"/>
              <a:t>Lee Plaza Hotel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7387" y="5481918"/>
            <a:ext cx="7770813" cy="874058"/>
          </a:xfrm>
        </p:spPr>
        <p:txBody>
          <a:bodyPr>
            <a:noAutofit/>
          </a:bodyPr>
          <a:lstStyle/>
          <a:p>
            <a:r>
              <a:rPr lang="en-US" sz="2800" dirty="0" smtClean="0"/>
              <a:t>2240 West Grand Boulevard, Detroit, MI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Built 1929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e2205747442fc81e0a31752db0afb4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06" y="539377"/>
            <a:ext cx="2661382" cy="3812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214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7 at 12.20.3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73" y="0"/>
            <a:ext cx="4752854" cy="6858000"/>
          </a:xfrm>
          <a:prstGeom prst="rect">
            <a:avLst/>
          </a:prstGeom>
        </p:spPr>
      </p:pic>
      <p:pic>
        <p:nvPicPr>
          <p:cNvPr id="4" name="Picture 3" descr="Screen Shot 2015-09-17 at 12.27.38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creen Shot 2015-09-17 at 12.31.25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" name="Picture 8" descr="Screen Shot 2015-09-17 at 12.06.21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9640"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12" name="Picture 11" descr="Screen Shot 2015-09-17 at 12.38.27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Picture 2" descr="960x540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pic>
        <p:nvPicPr>
          <p:cNvPr id="15" name="Picture 14" descr="4996249556112076sN2R6plQc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13346" cy="6857999"/>
          </a:xfrm>
          <a:prstGeom prst="rect">
            <a:avLst/>
          </a:prstGeom>
        </p:spPr>
      </p:pic>
      <p:pic>
        <p:nvPicPr>
          <p:cNvPr id="17" name="Picture 16" descr="Screen Shot 2015-09-16 at 8.36.40 P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8930"/>
            <a:ext cx="9213347" cy="68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42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6088" y="812885"/>
            <a:ext cx="452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Lee Plaza Hotel</a:t>
            </a:r>
          </a:p>
        </p:txBody>
      </p:sp>
      <p:pic>
        <p:nvPicPr>
          <p:cNvPr id="3" name="Picture 2" descr="pcmiDetroitLeePlaza-GROGAN-m1937.jp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7" y="732118"/>
            <a:ext cx="3588061" cy="5588881"/>
          </a:xfrm>
          <a:prstGeom prst="rect">
            <a:avLst/>
          </a:prstGeom>
        </p:spPr>
      </p:pic>
      <p:pic>
        <p:nvPicPr>
          <p:cNvPr id="6" name="Picture 5" descr="Screen Shot 2015-07-21 at 1.55.54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29" y="4171763"/>
            <a:ext cx="2748243" cy="549649"/>
          </a:xfrm>
          <a:prstGeom prst="rect">
            <a:avLst/>
          </a:prstGeom>
        </p:spPr>
      </p:pic>
      <p:pic>
        <p:nvPicPr>
          <p:cNvPr id="9" name="Picture 8" descr="Screen Shot 2015-07-21 at 1.57.41 PM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46" y="5109882"/>
            <a:ext cx="1834682" cy="73665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creen Shot 2015-07-21 at 1.40.44 PM.png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7" y="5109882"/>
            <a:ext cx="2036051" cy="659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9492" y="6346950"/>
            <a:ext cx="15136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2"/>
              </a:rPr>
              <a:t>http://bit.ly/</a:t>
            </a:r>
            <a:r>
              <a:rPr lang="en-US" sz="1050" dirty="0" smtClean="0">
                <a:hlinkClick r:id="rId2"/>
              </a:rPr>
              <a:t>1NEkIQx</a:t>
            </a:r>
            <a:endParaRPr lang="en-US" sz="1050" dirty="0" smtClean="0"/>
          </a:p>
          <a:p>
            <a:endParaRPr lang="en-US" sz="1050" dirty="0"/>
          </a:p>
        </p:txBody>
      </p:sp>
      <p:pic>
        <p:nvPicPr>
          <p:cNvPr id="11" name="Picture 10" descr="google-earth-18.jpg">
            <a:hlinkClick r:id="rId10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62" y="2436870"/>
            <a:ext cx="1946870" cy="121679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258505" y="252673"/>
            <a:ext cx="221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SEE MORE: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0517" y="168831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2240 West Grand Boulevard</a:t>
            </a:r>
          </a:p>
        </p:txBody>
      </p:sp>
    </p:spTree>
    <p:extLst>
      <p:ext uri="{BB962C8B-B14F-4D97-AF65-F5344CB8AC3E}">
        <p14:creationId xmlns:p14="http://schemas.microsoft.com/office/powerpoint/2010/main" val="397934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Michigan Central Station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2405 West </a:t>
            </a:r>
            <a:r>
              <a:rPr lang="en-US" sz="2800" dirty="0" err="1" smtClean="0"/>
              <a:t>Vernor</a:t>
            </a:r>
            <a:r>
              <a:rPr lang="en-US" sz="2800" dirty="0" smtClean="0"/>
              <a:t> Highway, Detroit, MI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Built 1913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Placeholder 5" descr="Screen Shot 2015-09-17 at 1.02.44 PM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r="8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063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cs-buil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1903"/>
          </a:xfrm>
          <a:prstGeom prst="rect">
            <a:avLst/>
          </a:prstGeom>
        </p:spPr>
      </p:pic>
      <p:pic>
        <p:nvPicPr>
          <p:cNvPr id="8" name="Picture 7" descr="detroit-centra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r="17705"/>
          <a:stretch/>
        </p:blipFill>
        <p:spPr>
          <a:xfrm>
            <a:off x="11844" y="0"/>
            <a:ext cx="9132156" cy="6858001"/>
          </a:xfrm>
          <a:prstGeom prst="rect">
            <a:avLst/>
          </a:prstGeom>
        </p:spPr>
      </p:pic>
      <p:pic>
        <p:nvPicPr>
          <p:cNvPr id="10" name="Picture 9" descr="mcentral_1_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8"/>
            <a:ext cx="9196401" cy="6858000"/>
          </a:xfrm>
          <a:prstGeom prst="rect">
            <a:avLst/>
          </a:prstGeom>
        </p:spPr>
      </p:pic>
      <p:pic>
        <p:nvPicPr>
          <p:cNvPr id="12" name="Picture 11" descr="1_1072x71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9" r="13933"/>
          <a:stretch/>
        </p:blipFill>
        <p:spPr>
          <a:xfrm>
            <a:off x="11844" y="6100"/>
            <a:ext cx="9302232" cy="68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2373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itingroom-191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3" r="5064"/>
          <a:stretch/>
        </p:blipFill>
        <p:spPr>
          <a:xfrm>
            <a:off x="0" y="1"/>
            <a:ext cx="9174129" cy="6858000"/>
          </a:xfrm>
          <a:prstGeom prst="rect">
            <a:avLst/>
          </a:prstGeom>
        </p:spPr>
      </p:pic>
      <p:pic>
        <p:nvPicPr>
          <p:cNvPr id="2" name="Picture 1" descr="detroirt-michigan-station-postcard-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3501" r="11157" b="12127"/>
          <a:stretch/>
        </p:blipFill>
        <p:spPr>
          <a:xfrm>
            <a:off x="-1" y="1"/>
            <a:ext cx="9319084" cy="6857999"/>
          </a:xfrm>
          <a:prstGeom prst="rect">
            <a:avLst/>
          </a:prstGeom>
        </p:spPr>
      </p:pic>
      <p:pic>
        <p:nvPicPr>
          <p:cNvPr id="4" name="Picture 3" descr="michigan-central-station-interio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5"/>
          <a:stretch/>
        </p:blipFill>
        <p:spPr>
          <a:xfrm>
            <a:off x="144954" y="1"/>
            <a:ext cx="9174129" cy="6881035"/>
          </a:xfrm>
          <a:prstGeom prst="rect">
            <a:avLst/>
          </a:prstGeom>
        </p:spPr>
      </p:pic>
      <p:pic>
        <p:nvPicPr>
          <p:cNvPr id="5" name="Picture 4" descr="train_station2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1" r="4630" b="6407"/>
          <a:stretch/>
        </p:blipFill>
        <p:spPr>
          <a:xfrm>
            <a:off x="-582" y="1"/>
            <a:ext cx="9319665" cy="6881035"/>
          </a:xfrm>
          <a:prstGeom prst="rect">
            <a:avLst/>
          </a:prstGeom>
        </p:spPr>
      </p:pic>
      <p:pic>
        <p:nvPicPr>
          <p:cNvPr id="6" name="Picture 5" descr="2011-01-11-WaitinghallMichiganCen014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15"/>
          <a:stretch/>
        </p:blipFill>
        <p:spPr>
          <a:xfrm>
            <a:off x="0" y="1"/>
            <a:ext cx="9319665" cy="6881471"/>
          </a:xfrm>
          <a:prstGeom prst="rect">
            <a:avLst/>
          </a:prstGeom>
        </p:spPr>
      </p:pic>
      <p:pic>
        <p:nvPicPr>
          <p:cNvPr id="7" name="Picture 6" descr="2630_1detail__michigan_central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7"/>
            <a:ext cx="9319665" cy="68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0706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b.-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r="11886"/>
          <a:stretch/>
        </p:blipFill>
        <p:spPr>
          <a:xfrm>
            <a:off x="0" y="-25629"/>
            <a:ext cx="9144000" cy="6883630"/>
          </a:xfrm>
          <a:prstGeom prst="rect">
            <a:avLst/>
          </a:prstGeom>
        </p:spPr>
      </p:pic>
      <p:pic>
        <p:nvPicPr>
          <p:cNvPr id="5" name="Picture 4" descr="michigan-central-station-from-ron-gross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99" b="3306"/>
          <a:stretch/>
        </p:blipFill>
        <p:spPr>
          <a:xfrm>
            <a:off x="1" y="-25629"/>
            <a:ext cx="9144000" cy="6846281"/>
          </a:xfrm>
          <a:prstGeom prst="rect">
            <a:avLst/>
          </a:prstGeom>
        </p:spPr>
      </p:pic>
      <p:pic>
        <p:nvPicPr>
          <p:cNvPr id="3" name="Picture 2" descr="trains_003_slide-75979b7701bb61d730db9437bdca4b5a4cf9c180-s6-c3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/>
          <a:stretch/>
        </p:blipFill>
        <p:spPr>
          <a:xfrm>
            <a:off x="1" y="-49554"/>
            <a:ext cx="9144001" cy="69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105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0" y="12793"/>
            <a:ext cx="8161201" cy="6845207"/>
          </a:xfrm>
          <a:prstGeom prst="rect">
            <a:avLst/>
          </a:prstGeom>
        </p:spPr>
      </p:pic>
      <p:pic>
        <p:nvPicPr>
          <p:cNvPr id="5" name="Picture 4" descr="Screen Shot 2015-09-17 at 10.32.1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r="4417" b="42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48d6525b12c7f0d4a3dba6bda725f8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207"/>
          </a:xfrm>
          <a:prstGeom prst="rect">
            <a:avLst/>
          </a:prstGeom>
        </p:spPr>
      </p:pic>
      <p:pic>
        <p:nvPicPr>
          <p:cNvPr id="7" name="Picture 6" descr="Screen Shot 2015-09-20 at 3.45.02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r="2170"/>
          <a:stretch/>
        </p:blipFill>
        <p:spPr>
          <a:xfrm>
            <a:off x="0" y="-1279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436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4262" y="319007"/>
            <a:ext cx="62754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do you think happened here?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275391" y="6484815"/>
            <a:ext cx="2868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 Narrow"/>
                <a:cs typeface="Arial Narrow"/>
                <a:hlinkClick r:id="rId2"/>
              </a:rPr>
              <a:t>http://www.stillscenes.com/among-the-ruins-of-the-detroit-packard-plant</a:t>
            </a:r>
            <a:r>
              <a:rPr lang="en-US" sz="800" dirty="0" smtClean="0">
                <a:latin typeface="Arial Narrow"/>
                <a:cs typeface="Arial Narrow"/>
                <a:hlinkClick r:id="rId2"/>
              </a:rPr>
              <a:t>/</a:t>
            </a:r>
            <a:endParaRPr lang="en-US" sz="800" dirty="0" smtClean="0">
              <a:latin typeface="Arial Narrow"/>
              <a:cs typeface="Arial Narrow"/>
            </a:endParaRPr>
          </a:p>
          <a:p>
            <a:endParaRPr lang="en-US" sz="800" dirty="0">
              <a:latin typeface="Arial Narrow"/>
              <a:cs typeface="Arial Narrow"/>
            </a:endParaRPr>
          </a:p>
        </p:txBody>
      </p:sp>
      <p:pic>
        <p:nvPicPr>
          <p:cNvPr id="6" name="Picture 5" descr="packard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0" y="1025040"/>
            <a:ext cx="8056581" cy="531381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032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4 at 3.15.3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b="5068"/>
          <a:stretch/>
        </p:blipFill>
        <p:spPr>
          <a:xfrm>
            <a:off x="540124" y="336550"/>
            <a:ext cx="8172076" cy="6184900"/>
          </a:xfrm>
          <a:prstGeom prst="rect">
            <a:avLst/>
          </a:prstGeom>
        </p:spPr>
      </p:pic>
      <p:pic>
        <p:nvPicPr>
          <p:cNvPr id="3" name="Picture 2" descr="Screen Shot 2015-07-24 at 3.15.4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36550"/>
            <a:ext cx="83058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4937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8564" y="277479"/>
            <a:ext cx="4820350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 dirty="0" smtClean="0"/>
              <a:t>Michigan’s Central Station</a:t>
            </a:r>
          </a:p>
          <a:p>
            <a:pPr algn="ctr">
              <a:lnSpc>
                <a:spcPct val="70000"/>
              </a:lnSpc>
            </a:pPr>
            <a:r>
              <a:rPr lang="en-US" sz="3200" dirty="0" smtClean="0"/>
              <a:t> </a:t>
            </a:r>
            <a:r>
              <a:rPr lang="en-US" sz="2400" i="1" dirty="0" smtClean="0"/>
              <a:t>train station </a:t>
            </a:r>
            <a:endParaRPr lang="en-US" sz="2400" i="1" dirty="0"/>
          </a:p>
        </p:txBody>
      </p:sp>
      <p:pic>
        <p:nvPicPr>
          <p:cNvPr id="12" name="Picture 11" descr="Screen Shot 2015-07-21 at 1.55.54 PM.png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02" y="6063927"/>
            <a:ext cx="1850406" cy="370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creen Shot 2015-07-21 at 1.57.41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58" y="5938308"/>
            <a:ext cx="1485129" cy="5963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Screen Shot 2015-07-21 at 1.40.44 PM.png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63" y="5938308"/>
            <a:ext cx="1842234" cy="596302"/>
          </a:xfrm>
          <a:prstGeom prst="rect">
            <a:avLst/>
          </a:prstGeom>
        </p:spPr>
      </p:pic>
      <p:pic>
        <p:nvPicPr>
          <p:cNvPr id="2" name="Picture 1" descr="mcs0103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8"/>
          <a:stretch/>
        </p:blipFill>
        <p:spPr>
          <a:xfrm>
            <a:off x="1434195" y="1416768"/>
            <a:ext cx="6275610" cy="389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google-earth-18.jpg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3" y="5732896"/>
            <a:ext cx="1505180" cy="94073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 rot="20169270">
            <a:off x="143205" y="853022"/>
            <a:ext cx="221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SEE MORE: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6321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8-23 at 11.24.04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6" y="1085566"/>
            <a:ext cx="7020368" cy="4387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424" y="5977283"/>
            <a:ext cx="850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2"/>
              </a:rPr>
              <a:t>See how Detroit’s Grand Central Station is being transformed</a:t>
            </a:r>
            <a:r>
              <a:rPr lang="is-IS" sz="2400" dirty="0" smtClean="0">
                <a:hlinkClick r:id="rId2"/>
              </a:rPr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6944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Brush Park, Detroit, Michigan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Gilded Age Mansions</a:t>
            </a:r>
          </a:p>
          <a:p>
            <a:r>
              <a:rPr lang="en-US" smtClean="0"/>
              <a:t>Detroit, MI</a:t>
            </a:r>
            <a:endParaRPr lang="en-US"/>
          </a:p>
        </p:txBody>
      </p:sp>
      <p:pic>
        <p:nvPicPr>
          <p:cNvPr id="5" name="Picture Placeholder 4" descr="brush-park-detroit-abandoned-neighbourhood-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" b="53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770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9412" y="141314"/>
            <a:ext cx="8887509" cy="6582216"/>
            <a:chOff x="166669" y="260843"/>
            <a:chExt cx="8765664" cy="6449787"/>
          </a:xfrm>
        </p:grpSpPr>
        <p:pic>
          <p:nvPicPr>
            <p:cNvPr id="6" name="Picture 5" descr="historic-brush-park_fb_small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20" y="260843"/>
              <a:ext cx="4431813" cy="3220451"/>
            </a:xfrm>
            <a:prstGeom prst="rect">
              <a:avLst/>
            </a:prstGeom>
          </p:spPr>
        </p:pic>
        <p:pic>
          <p:nvPicPr>
            <p:cNvPr id="12" name="Picture 11" descr="boeinghouseleft-crmableyhouse-right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40"/>
            <a:stretch/>
          </p:blipFill>
          <p:spPr>
            <a:xfrm>
              <a:off x="166669" y="3657723"/>
              <a:ext cx="4691214" cy="3052907"/>
            </a:xfrm>
            <a:prstGeom prst="rect">
              <a:avLst/>
            </a:prstGeom>
          </p:spPr>
        </p:pic>
        <p:pic>
          <p:nvPicPr>
            <p:cNvPr id="16" name="Picture 15" descr="image006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70" b="5737"/>
            <a:stretch/>
          </p:blipFill>
          <p:spPr>
            <a:xfrm>
              <a:off x="166669" y="260843"/>
              <a:ext cx="4129743" cy="3220451"/>
            </a:xfrm>
            <a:prstGeom prst="rect">
              <a:avLst/>
            </a:prstGeom>
          </p:spPr>
        </p:pic>
        <p:pic>
          <p:nvPicPr>
            <p:cNvPr id="23" name="Picture 22" descr="1900-John-B.-Ford-house-located-at-the-time-at-8192-East-Jefferson-Avenue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00" y="3635078"/>
              <a:ext cx="3852333" cy="3075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9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482353" cy="3567953"/>
          </a:xfrm>
          <a:prstGeom prst="rect">
            <a:avLst/>
          </a:prstGeom>
        </p:spPr>
      </p:pic>
      <p:pic>
        <p:nvPicPr>
          <p:cNvPr id="4" name="Picture 3" descr="f-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31" y="-2"/>
            <a:ext cx="4482353" cy="3567953"/>
          </a:xfrm>
          <a:prstGeom prst="rect">
            <a:avLst/>
          </a:prstGeom>
        </p:spPr>
      </p:pic>
      <p:pic>
        <p:nvPicPr>
          <p:cNvPr id="6" name="Picture 5" descr="f-2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5" y="3567952"/>
            <a:ext cx="4960472" cy="3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somgillishouse187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327"/>
          <a:stretch/>
        </p:blipFill>
        <p:spPr>
          <a:xfrm>
            <a:off x="678375" y="0"/>
            <a:ext cx="7949714" cy="6858000"/>
          </a:xfrm>
          <a:prstGeom prst="rect">
            <a:avLst/>
          </a:prstGeom>
        </p:spPr>
      </p:pic>
      <p:pic>
        <p:nvPicPr>
          <p:cNvPr id="3" name="Picture 2" descr="Ransomgillishouse20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240"/>
          <a:stretch/>
        </p:blipFill>
        <p:spPr>
          <a:xfrm>
            <a:off x="678375" y="0"/>
            <a:ext cx="8155145" cy="6858000"/>
          </a:xfrm>
          <a:prstGeom prst="rect">
            <a:avLst/>
          </a:prstGeom>
        </p:spPr>
      </p:pic>
      <p:pic>
        <p:nvPicPr>
          <p:cNvPr id="5" name="Picture 4" descr="6441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r="5926" b="4367"/>
          <a:stretch/>
        </p:blipFill>
        <p:spPr>
          <a:xfrm>
            <a:off x="678376" y="0"/>
            <a:ext cx="8155144" cy="6858000"/>
          </a:xfrm>
          <a:prstGeom prst="rect">
            <a:avLst/>
          </a:prstGeom>
        </p:spPr>
      </p:pic>
      <p:pic>
        <p:nvPicPr>
          <p:cNvPr id="4" name="Picture 3" descr="205_Alfred_Detroit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6477" r="2044" b="4943"/>
          <a:stretch/>
        </p:blipFill>
        <p:spPr>
          <a:xfrm>
            <a:off x="678376" y="2"/>
            <a:ext cx="8155145" cy="6857998"/>
          </a:xfrm>
          <a:prstGeom prst="rect">
            <a:avLst/>
          </a:prstGeom>
        </p:spPr>
      </p:pic>
      <p:pic>
        <p:nvPicPr>
          <p:cNvPr id="9" name="Picture 8" descr="ransom-gillis-5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r="5643"/>
          <a:stretch/>
        </p:blipFill>
        <p:spPr>
          <a:xfrm>
            <a:off x="678376" y="0"/>
            <a:ext cx="8206173" cy="6858000"/>
          </a:xfrm>
          <a:prstGeom prst="rect">
            <a:avLst/>
          </a:prstGeom>
        </p:spPr>
      </p:pic>
      <p:pic>
        <p:nvPicPr>
          <p:cNvPr id="10" name="Picture 9" descr="ransom-gillis-2015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t="3372" r="8093" b="6623"/>
          <a:stretch/>
        </p:blipFill>
        <p:spPr>
          <a:xfrm>
            <a:off x="678376" y="1"/>
            <a:ext cx="8155144" cy="6877589"/>
          </a:xfrm>
          <a:prstGeom prst="rect">
            <a:avLst/>
          </a:prstGeom>
        </p:spPr>
      </p:pic>
      <p:pic>
        <p:nvPicPr>
          <p:cNvPr id="11" name="Picture 10" descr="2015_ransomgillis_house_brush_park_detroi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486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109496-large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61" y="2147502"/>
            <a:ext cx="6901679" cy="3977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9329" y="616240"/>
            <a:ext cx="4134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Rockwell"/>
                <a:cs typeface="Rockwell"/>
                <a:hlinkClick r:id="rId2"/>
              </a:rPr>
              <a:t>Ransom Gillis House: </a:t>
            </a:r>
          </a:p>
          <a:p>
            <a:pPr algn="ctr"/>
            <a:r>
              <a:rPr lang="en-US" sz="2800" dirty="0" smtClean="0">
                <a:latin typeface="Rockwell"/>
                <a:cs typeface="Rockwell"/>
                <a:hlinkClick r:id="rId2"/>
              </a:rPr>
              <a:t>HGTV Rehab Addict</a:t>
            </a:r>
            <a:endParaRPr lang="en-US" sz="28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07817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vel 5">
            <a:hlinkClick r:id="rId2"/>
          </p:cNvPr>
          <p:cNvSpPr/>
          <p:nvPr/>
        </p:nvSpPr>
        <p:spPr>
          <a:xfrm>
            <a:off x="6916452" y="3736305"/>
            <a:ext cx="1686379" cy="686596"/>
          </a:xfrm>
          <a:prstGeom prst="bevel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/>
                <a:cs typeface="Arial Narrow"/>
              </a:rPr>
              <a:t>PHOTOS: Ruins of Brush Park </a:t>
            </a:r>
            <a:endParaRPr lang="en-US" sz="12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Bevel 6">
            <a:hlinkClick r:id="rId3"/>
          </p:cNvPr>
          <p:cNvSpPr/>
          <p:nvPr/>
        </p:nvSpPr>
        <p:spPr>
          <a:xfrm>
            <a:off x="6916452" y="5098974"/>
            <a:ext cx="1686379" cy="684490"/>
          </a:xfrm>
          <a:prstGeom prst="bevel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 Narrow"/>
                <a:cs typeface="Arial Narrow"/>
              </a:rPr>
              <a:t>News: “Redevelopment of Brush Park”</a:t>
            </a:r>
            <a:endParaRPr lang="en-US" sz="11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12" name="Picture 11" descr="Screen Shot 2015-07-22 at 7.34.2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6" y="3740148"/>
            <a:ext cx="6410741" cy="3117852"/>
          </a:xfrm>
          <a:prstGeom prst="rect">
            <a:avLst/>
          </a:prstGeom>
        </p:spPr>
      </p:pic>
      <p:pic>
        <p:nvPicPr>
          <p:cNvPr id="13" name="Picture 12" descr="Screen Shot 2015-07-22 at 7.34.1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7625" cy="37401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97626" y="630759"/>
            <a:ext cx="274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Brush Park &amp; the Gilded Age Mansions of Detroit</a:t>
            </a:r>
            <a:endParaRPr lang="en-US" sz="2000" dirty="0"/>
          </a:p>
        </p:txBody>
      </p:sp>
      <p:sp>
        <p:nvSpPr>
          <p:cNvPr id="9" name="Bevel 8">
            <a:hlinkClick r:id="rId6"/>
          </p:cNvPr>
          <p:cNvSpPr/>
          <p:nvPr/>
        </p:nvSpPr>
        <p:spPr>
          <a:xfrm>
            <a:off x="6916452" y="2398146"/>
            <a:ext cx="1686379" cy="692355"/>
          </a:xfrm>
          <a:prstGeom prst="bevel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/>
                <a:cs typeface="Arial Narrow"/>
              </a:rPr>
              <a:t>Historic Detroit: Gallery of Homes</a:t>
            </a:r>
            <a:endParaRPr lang="en-US" sz="12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16452" y="0"/>
            <a:ext cx="1686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7"/>
              </a:rPr>
              <a:t>HGTV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7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33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3"/>
          <a:stretch/>
        </p:blipFill>
        <p:spPr>
          <a:xfrm>
            <a:off x="0" y="0"/>
            <a:ext cx="911809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93228"/>
            <a:ext cx="89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1958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pic>
        <p:nvPicPr>
          <p:cNvPr id="6" name="Picture 5" descr="ghkrDS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6752" y="5137542"/>
            <a:ext cx="2790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DETROIT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862396" y="5974424"/>
            <a:ext cx="141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Then &amp; Now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84827" y="184560"/>
            <a:ext cx="7520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 Case Study of </a:t>
            </a:r>
          </a:p>
          <a:p>
            <a:pPr algn="ctr"/>
            <a:r>
              <a:rPr lang="en-US" sz="4800" dirty="0" smtClean="0"/>
              <a:t>an American City </a:t>
            </a:r>
            <a:endParaRPr lang="en-US" sz="4800" dirty="0"/>
          </a:p>
        </p:txBody>
      </p:sp>
      <p:pic>
        <p:nvPicPr>
          <p:cNvPr id="5" name="Content Placeholder 7" descr="tumblr_mcaz9dGRwd1qhqxuso1_r1_5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" b="-739"/>
          <a:stretch/>
        </p:blipFill>
        <p:spPr>
          <a:xfrm>
            <a:off x="2090247" y="1924897"/>
            <a:ext cx="4897754" cy="311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0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ogle-earth-18.jpg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93" y="941757"/>
            <a:ext cx="1277880" cy="798675"/>
          </a:xfrm>
          <a:prstGeom prst="rect">
            <a:avLst/>
          </a:prstGeom>
          <a:ln w="9525" cap="sq" cmpd="sng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rush+Park+Map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82" y="2301561"/>
            <a:ext cx="4128729" cy="4187627"/>
          </a:xfrm>
          <a:prstGeom prst="rect">
            <a:avLst/>
          </a:prstGeom>
        </p:spPr>
      </p:pic>
      <p:pic>
        <p:nvPicPr>
          <p:cNvPr id="6" name="Picture 5" descr="Screen Shot 2015-09-18 at 9.15.30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1" r="13308"/>
          <a:stretch/>
        </p:blipFill>
        <p:spPr>
          <a:xfrm>
            <a:off x="224107" y="298783"/>
            <a:ext cx="4373038" cy="618573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089147" y="648918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hlinkClick r:id="rId8"/>
              </a:rPr>
              <a:t>http</a:t>
            </a:r>
            <a:r>
              <a:rPr lang="en-US" sz="1000" dirty="0">
                <a:hlinkClick r:id="rId8"/>
              </a:rPr>
              <a:t>://bit.ly/</a:t>
            </a:r>
            <a:r>
              <a:rPr lang="en-US" sz="1000" dirty="0" smtClean="0">
                <a:hlinkClick r:id="rId8"/>
              </a:rPr>
              <a:t>1NEmvFr</a:t>
            </a:r>
            <a:endParaRPr lang="en-US" sz="1000" dirty="0" smtClean="0"/>
          </a:p>
          <a:p>
            <a:pPr algn="ctr"/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5696033" y="149391"/>
            <a:ext cx="2201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Rockwell"/>
                <a:cs typeface="Rockwell"/>
              </a:rPr>
              <a:t>Brush Park</a:t>
            </a:r>
            <a:endParaRPr lang="en-US" sz="3200" dirty="0">
              <a:latin typeface="Rockwell"/>
              <a:cs typeface="Rockwell"/>
            </a:endParaRPr>
          </a:p>
        </p:txBody>
      </p:sp>
      <p:pic>
        <p:nvPicPr>
          <p:cNvPr id="3" name="Picture 2" descr="Screen Shot 2016-09-11 at 10.07.00 PM.png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22" y="992538"/>
            <a:ext cx="1230908" cy="747894"/>
          </a:xfrm>
          <a:prstGeom prst="rect">
            <a:avLst/>
          </a:prstGeom>
        </p:spPr>
      </p:pic>
      <p:sp>
        <p:nvSpPr>
          <p:cNvPr id="8" name="TextBox 7">
            <a:hlinkClick r:id="rId9"/>
          </p:cNvPr>
          <p:cNvSpPr txBox="1"/>
          <p:nvPr/>
        </p:nvSpPr>
        <p:spPr>
          <a:xfrm>
            <a:off x="6926297" y="1848631"/>
            <a:ext cx="1941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hlinkClick r:id="rId9"/>
              </a:rPr>
              <a:t>Brush Park: A Visual History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994832" y="1811283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11"/>
              </a:rPr>
              <a:t>Sept. 2017 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6619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884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5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0" y="360609"/>
            <a:ext cx="7714445" cy="5785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789" y="6284890"/>
            <a:ext cx="329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Redevelopment of Brush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Belle Isle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Opened 1845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Placeholder 4" descr="scott-fountain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b="5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973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lde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r="108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Grand_Canal,_Belle_Isle,_Detroit,_Michigan,_1898-19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" y="0"/>
            <a:ext cx="9125816" cy="6858000"/>
          </a:xfrm>
          <a:prstGeom prst="rect">
            <a:avLst/>
          </a:prstGeom>
        </p:spPr>
      </p:pic>
      <p:pic>
        <p:nvPicPr>
          <p:cNvPr id="7" name="Picture 6" descr="Screen Shot 2015-09-20 at 5.21.27 PM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Screen Shot 2015-09-20 at 5.11.21 PM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" y="-14005"/>
            <a:ext cx="9144000" cy="6829209"/>
          </a:xfrm>
          <a:prstGeom prst="rect">
            <a:avLst/>
          </a:prstGeom>
        </p:spPr>
      </p:pic>
      <p:pic>
        <p:nvPicPr>
          <p:cNvPr id="3" name="Picture 2" descr="canal-bridge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r="3804"/>
          <a:stretch/>
        </p:blipFill>
        <p:spPr>
          <a:xfrm>
            <a:off x="0" y="-14005"/>
            <a:ext cx="9144000" cy="6829209"/>
          </a:xfrm>
          <a:prstGeom prst="rect">
            <a:avLst/>
          </a:prstGeom>
        </p:spPr>
      </p:pic>
      <p:pic>
        <p:nvPicPr>
          <p:cNvPr id="8" name="Picture 7" descr="Screen Shot 2015-09-20 at 5.20.35 PM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r="8297"/>
          <a:stretch/>
        </p:blipFill>
        <p:spPr>
          <a:xfrm>
            <a:off x="0" y="0"/>
            <a:ext cx="9144000" cy="682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0586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20 at 4.08.38 PM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64" y="276843"/>
            <a:ext cx="2878131" cy="579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159" y="259818"/>
            <a:ext cx="3998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Rockwell"/>
                <a:cs typeface="Rockwell"/>
              </a:rPr>
              <a:t>Belle Island Nature Zoo </a:t>
            </a:r>
            <a:endParaRPr lang="en-US" sz="2800" dirty="0">
              <a:latin typeface="Rockwell"/>
              <a:cs typeface="Rockwell"/>
            </a:endParaRPr>
          </a:p>
        </p:txBody>
      </p:sp>
      <p:pic>
        <p:nvPicPr>
          <p:cNvPr id="6" name="Picture 5" descr="belle-isle-one-00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r="1930"/>
          <a:stretch/>
        </p:blipFill>
        <p:spPr>
          <a:xfrm>
            <a:off x="336159" y="1215787"/>
            <a:ext cx="8347956" cy="5376110"/>
          </a:xfrm>
          <a:prstGeom prst="rect">
            <a:avLst/>
          </a:prstGeom>
        </p:spPr>
      </p:pic>
      <p:pic>
        <p:nvPicPr>
          <p:cNvPr id="8" name="Picture 7" descr="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12601"/>
          <a:stretch/>
        </p:blipFill>
        <p:spPr>
          <a:xfrm>
            <a:off x="336159" y="1215787"/>
            <a:ext cx="8490357" cy="5376110"/>
          </a:xfrm>
          <a:prstGeom prst="rect">
            <a:avLst/>
          </a:prstGeom>
        </p:spPr>
      </p:pic>
      <p:pic>
        <p:nvPicPr>
          <p:cNvPr id="7" name="Picture 6" descr="bcb6c85c4ff22abc9e347c4972a2d82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"/>
          <a:stretch/>
        </p:blipFill>
        <p:spPr>
          <a:xfrm>
            <a:off x="336159" y="1217098"/>
            <a:ext cx="8490357" cy="537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6093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Packard Plant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/>
              <a:t>Opened 1903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Closed 1958 </a:t>
            </a:r>
          </a:p>
          <a:p>
            <a:endParaRPr lang="en-US" dirty="0"/>
          </a:p>
        </p:txBody>
      </p:sp>
      <p:pic>
        <p:nvPicPr>
          <p:cNvPr id="7" name="Picture 6" descr="Packard_De_Luxe_Eight_904_Sedan_Limousine_193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32">
            <a:off x="1722687" y="1003153"/>
            <a:ext cx="5826837" cy="2745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687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32 Packard Ad-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" y="316180"/>
            <a:ext cx="4332720" cy="6149666"/>
          </a:xfrm>
          <a:prstGeom prst="rect">
            <a:avLst/>
          </a:prstGeom>
        </p:spPr>
      </p:pic>
      <p:pic>
        <p:nvPicPr>
          <p:cNvPr id="3" name="Picture 2" descr="yQ32t4k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r="3984"/>
          <a:stretch/>
        </p:blipFill>
        <p:spPr>
          <a:xfrm>
            <a:off x="4760440" y="316180"/>
            <a:ext cx="4203808" cy="61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7251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ckard_aeri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"/>
          <a:stretch/>
        </p:blipFill>
        <p:spPr>
          <a:xfrm>
            <a:off x="0" y="-30144"/>
            <a:ext cx="9144000" cy="68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944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_zps202188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" b="593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0899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420886372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21" y="1064415"/>
            <a:ext cx="6644159" cy="4554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495" y="6106755"/>
            <a:ext cx="5573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Rockwell"/>
                <a:cs typeface="Rockwell"/>
                <a:hlinkClick r:id="rId4"/>
              </a:rPr>
              <a:t>Wall Street Journal Graph – Click Here</a:t>
            </a:r>
            <a:endParaRPr lang="en-US" sz="24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53974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zps312f4ca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"/>
          <a:stretch/>
        </p:blipFill>
        <p:spPr>
          <a:xfrm>
            <a:off x="0" y="17549"/>
            <a:ext cx="9144000" cy="68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1840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-2014120914022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3533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_zpsf96b115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676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5859" y="225982"/>
            <a:ext cx="5712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cs typeface="Britannic Bold"/>
              </a:rPr>
              <a:t>The Packard Plant: TODAY</a:t>
            </a:r>
            <a:endParaRPr lang="en-US" sz="3600" dirty="0">
              <a:cs typeface="Britannic Bold"/>
            </a:endParaRPr>
          </a:p>
        </p:txBody>
      </p:sp>
      <p:pic>
        <p:nvPicPr>
          <p:cNvPr id="9" name="Picture 8" descr="Packardplant_03_150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998"/>
            <a:ext cx="9144000" cy="57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375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3064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troit_Then_And_Now_Photo_Gallery-0fde8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" y="336131"/>
            <a:ext cx="9130796" cy="61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3532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22 at 10.54.14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0" y="261435"/>
            <a:ext cx="9159130" cy="63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458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lling-Hall-Ford-Motor-Company-River-Rouge-Complex-Andrew-Moo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56"/>
            <a:ext cx="9143999" cy="687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623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6550" y="243798"/>
            <a:ext cx="697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The</a:t>
            </a:r>
            <a:r>
              <a:rPr lang="en-US" sz="4800" dirty="0"/>
              <a:t> </a:t>
            </a:r>
            <a:r>
              <a:rPr lang="en-US" sz="4800" dirty="0" smtClean="0"/>
              <a:t>Packard Plant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7116" y="1251018"/>
            <a:ext cx="338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Rockwell"/>
                <a:cs typeface="Rockwell"/>
                <a:hlinkClick r:id="rId2"/>
              </a:rPr>
              <a:t>Then &amp; Now:</a:t>
            </a:r>
          </a:p>
          <a:p>
            <a:pPr algn="ctr"/>
            <a:r>
              <a:rPr lang="en-US" dirty="0" smtClean="0">
                <a:latin typeface="Rockwell"/>
                <a:cs typeface="Rockwell"/>
                <a:hlinkClick r:id="rId2"/>
              </a:rPr>
              <a:t> Interactive </a:t>
            </a:r>
            <a:r>
              <a:rPr lang="en-US" dirty="0">
                <a:latin typeface="Rockwell"/>
                <a:cs typeface="Rockwell"/>
                <a:hlinkClick r:id="rId2"/>
              </a:rPr>
              <a:t>P</a:t>
            </a:r>
            <a:r>
              <a:rPr lang="en-US" dirty="0" smtClean="0">
                <a:latin typeface="Rockwell"/>
                <a:cs typeface="Rockwell"/>
                <a:hlinkClick r:id="rId2"/>
              </a:rPr>
              <a:t>hotos</a:t>
            </a:r>
            <a:endParaRPr lang="en-US" dirty="0">
              <a:latin typeface="Rockwell"/>
              <a:cs typeface="Rockwell"/>
            </a:endParaRPr>
          </a:p>
        </p:txBody>
      </p:sp>
      <p:pic>
        <p:nvPicPr>
          <p:cNvPr id="7" name="Picture 6" descr="Screen Shot 2015-09-18 at 8.18.29 PM.png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70" y="2245512"/>
            <a:ext cx="2243164" cy="484586"/>
          </a:xfrm>
          <a:prstGeom prst="rect">
            <a:avLst/>
          </a:prstGeom>
        </p:spPr>
      </p:pic>
      <p:pic>
        <p:nvPicPr>
          <p:cNvPr id="8" name="Picture 7" descr="google-earth-18.jpg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95" y="1350097"/>
            <a:ext cx="2415211" cy="15095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etroit-packard-plant-1952-detroit-news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15495"/>
          <a:stretch/>
        </p:blipFill>
        <p:spPr>
          <a:xfrm>
            <a:off x="784372" y="3111207"/>
            <a:ext cx="7712988" cy="337931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creen Shot 2017-09-09 at 11.06.13 PM.png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0" y="1604582"/>
            <a:ext cx="1882857" cy="321463"/>
          </a:xfrm>
          <a:prstGeom prst="rect">
            <a:avLst/>
          </a:prstGeom>
        </p:spPr>
      </p:pic>
      <p:pic>
        <p:nvPicPr>
          <p:cNvPr id="6" name="Picture 5" descr="Screen Shot 2017-09-09 at 11.09.28 PM.png">
            <a:hlinkClick r:id="rId10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8068" r="15972" b="11388"/>
          <a:stretch/>
        </p:blipFill>
        <p:spPr>
          <a:xfrm>
            <a:off x="1570523" y="2290810"/>
            <a:ext cx="483421" cy="45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9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8-23 at 11.29.33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" y="500942"/>
            <a:ext cx="7700212" cy="4812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588" y="5805928"/>
            <a:ext cx="7448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2"/>
              </a:rPr>
              <a:t>See drone footage of the Packard Plant in April, 2018</a:t>
            </a:r>
            <a:r>
              <a:rPr lang="is-IS" sz="2400" dirty="0" smtClean="0">
                <a:hlinkClick r:id="rId2"/>
              </a:rPr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993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gle-earth-18.jp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2065"/>
            <a:ext cx="6096000" cy="381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60512" y="486572"/>
            <a:ext cx="6622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Let’s take a look at Detroit….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3245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004" y="6106375"/>
            <a:ext cx="3291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Source: </a:t>
            </a:r>
            <a:r>
              <a:rPr lang="en-US" sz="1400" dirty="0">
                <a:latin typeface="Arial Narrow"/>
                <a:cs typeface="Arial Narrow"/>
                <a:hlinkClick r:id="rId2"/>
              </a:rPr>
              <a:t>http://www.marchandmeffre.com/</a:t>
            </a:r>
            <a:r>
              <a:rPr lang="en-US" sz="1400" dirty="0" smtClean="0">
                <a:latin typeface="Arial Narrow"/>
                <a:cs typeface="Arial Narrow"/>
                <a:hlinkClick r:id="rId2"/>
              </a:rPr>
              <a:t>detroit</a:t>
            </a:r>
            <a:endParaRPr lang="en-US" sz="1400" dirty="0" smtClean="0">
              <a:latin typeface="Arial Narrow"/>
              <a:cs typeface="Arial Narrow"/>
            </a:endParaRPr>
          </a:p>
          <a:p>
            <a:endParaRPr lang="en-US" sz="1400" dirty="0">
              <a:latin typeface="Arial Narrow"/>
              <a:cs typeface="Arial Narrow"/>
            </a:endParaRPr>
          </a:p>
        </p:txBody>
      </p:sp>
      <p:pic>
        <p:nvPicPr>
          <p:cNvPr id="4" name="Picture 3" descr="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85" y="0"/>
            <a:ext cx="5166115" cy="6830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479"/>
            <a:ext cx="38307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Photos from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  <a:hlinkClick r:id="rId2"/>
              </a:rPr>
              <a:t>“The Ruins of Detroit”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/>
              <a:t> by </a:t>
            </a:r>
            <a:r>
              <a:rPr lang="en-US" sz="2800" dirty="0"/>
              <a:t>Yves </a:t>
            </a:r>
            <a:r>
              <a:rPr lang="en-US" sz="2800" dirty="0" err="1"/>
              <a:t>Marchand</a:t>
            </a:r>
            <a:r>
              <a:rPr lang="en-US" sz="2800" dirty="0"/>
              <a:t> </a:t>
            </a:r>
            <a:endParaRPr lang="en-US" sz="2800" dirty="0" smtClean="0"/>
          </a:p>
          <a:p>
            <a:pPr algn="ctr"/>
            <a:r>
              <a:rPr lang="en-US" sz="2800" dirty="0" smtClean="0"/>
              <a:t>&amp; </a:t>
            </a:r>
            <a:r>
              <a:rPr lang="en-US" sz="2800" dirty="0" err="1"/>
              <a:t>Romain</a:t>
            </a:r>
            <a:r>
              <a:rPr lang="en-US" sz="2800" dirty="0"/>
              <a:t> </a:t>
            </a:r>
            <a:r>
              <a:rPr lang="en-US" sz="2800" dirty="0" err="1"/>
              <a:t>Meffre</a:t>
            </a:r>
            <a:r>
              <a:rPr lang="en-US" sz="2800" dirty="0"/>
              <a:t> </a:t>
            </a:r>
          </a:p>
        </p:txBody>
      </p:sp>
      <p:pic>
        <p:nvPicPr>
          <p:cNvPr id="7" name="Picture 6" descr="61QWtwimHPL._SX258_BO1,204,203,200_.jpg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7" y="2595676"/>
            <a:ext cx="2692950" cy="21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5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andonedRooseveltWarehouseBookDepot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Picture 2" descr="ce938b1a88ab963276ddc30a5a254c5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6315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03"/>
            <a:ext cx="9144001" cy="68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7838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4773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54"/>
            <a:ext cx="9144001" cy="68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02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9 at 8.28.3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9203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9763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_detroit_marchand_meffre_05_kb_140625_17x12_16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7286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_detroit_marchand_meffre_14_kb_140625_5x4_16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730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Shot-2013-07-20-at-9.49.02-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7449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a24401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6276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875" y="188159"/>
            <a:ext cx="22960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SCHOOLS: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0074" y="1119949"/>
            <a:ext cx="50449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Cass Technical High School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5-07-21 at 1.55.54 PM.png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0" y="1387776"/>
            <a:ext cx="2124923" cy="424985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5" name="Picture 4" descr="Screen Shot 2015-07-21 at 1.40.44 PM.png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0" y="549908"/>
            <a:ext cx="2124923" cy="687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 cmpd="sng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59611" y="2357765"/>
            <a:ext cx="4865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David Mackenzie High School 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7" name="Picture 6" descr="Screen Shot 2015-07-21 at 1.55.54 PM.png">
            <a:hlinkClick r:id="rId6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0" y="2456000"/>
            <a:ext cx="2124923" cy="424985"/>
          </a:xfrm>
          <a:prstGeom prst="rect">
            <a:avLst/>
          </a:prstGeom>
          <a:ln w="19050" cmpd="sng">
            <a:solidFill>
              <a:srgbClr val="FF66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08725" y="3465045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Redford High School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 descr="Screen Shot 2015-07-21 at 1.55.54 PM.png">
            <a:hlinkClick r:id="rId7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0" y="3563280"/>
            <a:ext cx="2124923" cy="424985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7875" y="4879627"/>
            <a:ext cx="26520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CHURCHES: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494" y="5746749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Woodward Avenue Presbyterian Church 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2" name="Picture 11" descr="Screen Shot 2015-07-21 at 1.55.54 PM.png">
            <a:hlinkClick r:id="rId8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10" y="5977582"/>
            <a:ext cx="2124923" cy="424985"/>
          </a:xfrm>
          <a:prstGeom prst="rect">
            <a:avLst/>
          </a:prstGeom>
          <a:ln w="19050" cmpd="sng">
            <a:solidFill>
              <a:srgbClr val="0000FF"/>
            </a:solidFill>
          </a:ln>
        </p:spPr>
      </p:pic>
      <p:pic>
        <p:nvPicPr>
          <p:cNvPr id="13" name="Picture 12" descr="Screen Shot 2015-07-21 at 1.40.44 PM.png">
            <a:hlinkClick r:id="rId9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10" y="5172015"/>
            <a:ext cx="2124923" cy="687804"/>
          </a:xfrm>
          <a:prstGeom prst="rect">
            <a:avLst/>
          </a:prstGeom>
          <a:ln w="19050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25766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30993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Stencil"/>
                <a:cs typeface="Stencil"/>
              </a:rPr>
              <a:t>Go Back to your pods….</a:t>
            </a:r>
          </a:p>
          <a:p>
            <a:pPr algn="ctr"/>
            <a:r>
              <a:rPr lang="en-US" sz="3600" dirty="0" smtClean="0">
                <a:solidFill>
                  <a:srgbClr val="00FF00"/>
                </a:solidFill>
                <a:latin typeface="Courier New"/>
                <a:cs typeface="Courier New"/>
              </a:rPr>
              <a:t>It’s time to tell your teacher how could this happen?  </a:t>
            </a:r>
            <a:endParaRPr lang="en-US" sz="360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319" y="4009185"/>
            <a:ext cx="7941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urier New"/>
                <a:cs typeface="Courier New"/>
              </a:rPr>
              <a:t>Quick Transition...3 minutes</a:t>
            </a:r>
            <a:endParaRPr lang="en-US" sz="36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15137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384" y="2558490"/>
            <a:ext cx="7875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/>
                <a:cs typeface="Rockwell"/>
              </a:rPr>
              <a:t>What events in U.S. history contributed to the downfall of Detroit, a city that went from the “Paris of the West” to a city in ruins in less than a century? </a:t>
            </a:r>
            <a:endParaRPr lang="en-US" sz="40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698" y="386442"/>
            <a:ext cx="8310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urier New"/>
                <a:cs typeface="Courier New"/>
              </a:rPr>
              <a:t>DIRECTIONS: </a:t>
            </a:r>
            <a:r>
              <a:rPr lang="en-US" sz="2400" dirty="0" smtClean="0">
                <a:latin typeface="Courier New"/>
                <a:cs typeface="Courier New"/>
              </a:rPr>
              <a:t>As a pod, discuss the images you saw. Brainstorm reasons for the downfall of Detroit, Michigan. Be prepared to discuss your reasons with the class. </a:t>
            </a:r>
            <a:endParaRPr lang="en-US" sz="2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48469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59" y="454744"/>
            <a:ext cx="683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Courier New"/>
                <a:cs typeface="Courier New"/>
              </a:rPr>
              <a:t>Think about this….</a:t>
            </a:r>
            <a:endParaRPr lang="en-US" sz="4800" dirty="0">
              <a:solidFill>
                <a:srgbClr val="FFFF00"/>
              </a:solidFill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239" y="1654413"/>
            <a:ext cx="841929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Population of Chicago (2014)  = 2,722,389</a:t>
            </a:r>
          </a:p>
          <a:p>
            <a:endParaRPr lang="en-US" sz="3200" dirty="0"/>
          </a:p>
          <a:p>
            <a:r>
              <a:rPr lang="en-US" sz="3200" dirty="0" smtClean="0"/>
              <a:t>Population of NYC (2014) = 19,746,227</a:t>
            </a:r>
          </a:p>
          <a:p>
            <a:endParaRPr lang="en-US" sz="3200" dirty="0"/>
          </a:p>
          <a:p>
            <a:r>
              <a:rPr lang="en-US" sz="3200" dirty="0" smtClean="0"/>
              <a:t>Population of Philadelphia (2014) = 1,560,297</a:t>
            </a:r>
          </a:p>
          <a:p>
            <a:endParaRPr lang="en-US" sz="3200" dirty="0"/>
          </a:p>
          <a:p>
            <a:r>
              <a:rPr lang="en-US" sz="3200" dirty="0" smtClean="0"/>
              <a:t>Population of Los Angeles (2014) = 10,116,705</a:t>
            </a:r>
          </a:p>
          <a:p>
            <a:endParaRPr lang="en-US" sz="3200" dirty="0"/>
          </a:p>
          <a:p>
            <a:r>
              <a:rPr lang="en-US" sz="3200" dirty="0" smtClean="0"/>
              <a:t>Population of San Antonio (2013) = 1,436,697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2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-BK786_DETROI_G_201103221927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02" y="0"/>
            <a:ext cx="5623656" cy="6788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030681" y="4088616"/>
            <a:ext cx="46619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Source: Wall </a:t>
            </a:r>
            <a:r>
              <a:rPr lang="en-US" sz="1400" dirty="0"/>
              <a:t>Street Journal - </a:t>
            </a:r>
            <a:r>
              <a:rPr lang="en-US" sz="1400" dirty="0">
                <a:hlinkClick r:id="rId3"/>
              </a:rPr>
              <a:t>http://on.wsj.com/</a:t>
            </a:r>
            <a:r>
              <a:rPr lang="en-US" sz="1400" dirty="0" smtClean="0">
                <a:hlinkClick r:id="rId3"/>
              </a:rPr>
              <a:t>1KuRiO7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51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5799367_e30574fee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6" y="1260897"/>
            <a:ext cx="7253429" cy="43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7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carmarketshare2008-10-thumb-510x566 (1)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25" y="914163"/>
            <a:ext cx="4593150" cy="51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9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AW membershi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3339"/>
            <a:ext cx="68580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6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38" y="131535"/>
            <a:ext cx="2743357" cy="2281465"/>
          </a:xfrm>
          <a:prstGeom prst="rect">
            <a:avLst/>
          </a:prstGeom>
        </p:spPr>
      </p:pic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8" y="3521558"/>
            <a:ext cx="2476500" cy="1647999"/>
          </a:xfrm>
          <a:prstGeom prst="rect">
            <a:avLst/>
          </a:prstGeom>
        </p:spPr>
      </p:pic>
      <p:pic>
        <p:nvPicPr>
          <p:cNvPr id="4" name="Picture 3" descr="bild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7" y="131535"/>
            <a:ext cx="3317119" cy="2487840"/>
          </a:xfrm>
          <a:prstGeom prst="rect">
            <a:avLst/>
          </a:prstGeom>
        </p:spPr>
      </p:pic>
      <p:pic>
        <p:nvPicPr>
          <p:cNvPr id="5" name="Picture 4" descr="images-2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8" y="131535"/>
            <a:ext cx="2476500" cy="3276600"/>
          </a:xfrm>
          <a:prstGeom prst="rect">
            <a:avLst/>
          </a:prstGeom>
        </p:spPr>
      </p:pic>
      <p:pic>
        <p:nvPicPr>
          <p:cNvPr id="6" name="Picture 5" descr="larg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9" y="2886216"/>
            <a:ext cx="3206667" cy="2000250"/>
          </a:xfrm>
          <a:prstGeom prst="rect">
            <a:avLst/>
          </a:prstGeom>
        </p:spPr>
      </p:pic>
      <p:pic>
        <p:nvPicPr>
          <p:cNvPr id="8" name="Picture 7" descr="Detroit_files_for_Chapter_9_bankruptcy_762660000_20130718233052_320_24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96" y="2619374"/>
            <a:ext cx="2730499" cy="20478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65119" y="5169557"/>
            <a:ext cx="2944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CNN Money</a:t>
            </a:r>
          </a:p>
          <a:p>
            <a:r>
              <a:rPr lang="en-US" dirty="0" smtClean="0">
                <a:hlinkClick r:id="rId8"/>
              </a:rPr>
              <a:t>Detroit Files for Bankruptcy</a:t>
            </a:r>
            <a:endParaRPr lang="en-US" dirty="0" smtClean="0"/>
          </a:p>
          <a:p>
            <a:endParaRPr lang="en-US" sz="100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5119" y="5941794"/>
            <a:ext cx="3974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 Angeles Times: </a:t>
            </a:r>
          </a:p>
          <a:p>
            <a:r>
              <a:rPr lang="en-US" dirty="0" smtClean="0">
                <a:hlinkClick r:id="rId9"/>
              </a:rPr>
              <a:t>“Out of Money, Detroit Calls it Quits”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3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4 at 3.16.2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9236" cy="6858000"/>
          </a:xfrm>
          <a:prstGeom prst="rect">
            <a:avLst/>
          </a:prstGeom>
        </p:spPr>
      </p:pic>
      <p:pic>
        <p:nvPicPr>
          <p:cNvPr id="4" name="Picture 3" descr="Screen Shot 2015-07-24 at 3.19.1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" b="2832"/>
          <a:stretch/>
        </p:blipFill>
        <p:spPr>
          <a:xfrm>
            <a:off x="0" y="0"/>
            <a:ext cx="538923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3176" y="254000"/>
            <a:ext cx="330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Want to see more</a:t>
            </a:r>
          </a:p>
          <a:p>
            <a:pPr algn="ctr"/>
            <a:r>
              <a:rPr lang="en-US" sz="3200" dirty="0" smtClean="0"/>
              <a:t> “Then &amp; Now” Pictures?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29294" y="2046940"/>
            <a:ext cx="140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hlinkClick r:id="rId4"/>
              </a:rPr>
              <a:t>Click Here…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812118" y="37950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hlinkClick r:id="rId5" action="ppaction://hlinkfile"/>
          </p:cNvPr>
          <p:cNvSpPr txBox="1"/>
          <p:nvPr/>
        </p:nvSpPr>
        <p:spPr>
          <a:xfrm>
            <a:off x="5471824" y="5797176"/>
            <a:ext cx="3600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linkClick r:id="rId6"/>
              </a:rPr>
              <a:t>Washington Post</a:t>
            </a:r>
            <a:r>
              <a:rPr lang="en-US" i="1" dirty="0" smtClean="0">
                <a:hlinkClick r:id="rId6"/>
              </a:rPr>
              <a:t>:</a:t>
            </a:r>
          </a:p>
          <a:p>
            <a:pPr algn="ctr"/>
            <a:r>
              <a:rPr lang="en-US" i="1" dirty="0" smtClean="0">
                <a:hlinkClick r:id="rId6"/>
              </a:rPr>
              <a:t> </a:t>
            </a:r>
            <a:r>
              <a:rPr lang="en-US" i="1" dirty="0">
                <a:hlinkClick r:id="rId6"/>
              </a:rPr>
              <a:t>Detroit’s Half Century of Decline</a:t>
            </a:r>
            <a:endParaRPr lang="en-US" i="1" dirty="0"/>
          </a:p>
          <a:p>
            <a:pPr algn="ct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365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65648471_8779cffc15_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3595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1 at 1.40.44 PM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29" y="2256299"/>
            <a:ext cx="3901785" cy="1262946"/>
          </a:xfrm>
          <a:prstGeom prst="rect">
            <a:avLst/>
          </a:prstGeom>
        </p:spPr>
      </p:pic>
      <p:sp>
        <p:nvSpPr>
          <p:cNvPr id="3" name="TextBox 2">
            <a:hlinkClick r:id="rId2"/>
          </p:cNvPr>
          <p:cNvSpPr txBox="1"/>
          <p:nvPr/>
        </p:nvSpPr>
        <p:spPr>
          <a:xfrm>
            <a:off x="5745633" y="3575523"/>
            <a:ext cx="221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2"/>
              </a:rPr>
              <a:t>Photo Galleries</a:t>
            </a:r>
            <a:endParaRPr lang="en-US" sz="2400" dirty="0"/>
          </a:p>
        </p:txBody>
      </p:sp>
      <p:pic>
        <p:nvPicPr>
          <p:cNvPr id="4" name="Picture 3" descr="Screen Shot 2015-07-21 at 1.52.28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59" y="1643049"/>
            <a:ext cx="3621237" cy="4046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560" y="5886140"/>
            <a:ext cx="365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Forgotten Detroit – Photo Galleries</a:t>
            </a:r>
            <a:endParaRPr lang="en-US" dirty="0"/>
          </a:p>
        </p:txBody>
      </p:sp>
      <p:pic>
        <p:nvPicPr>
          <p:cNvPr id="6" name="Picture 5" descr="Screen Shot 2015-07-21 at 2.15.35 PM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29" y="4903509"/>
            <a:ext cx="3901785" cy="883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5633" y="5878063"/>
            <a:ext cx="221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6"/>
              </a:rPr>
              <a:t>Photo Galleries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25434" y="336132"/>
            <a:ext cx="3636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Main Sources: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4937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510" y="288797"/>
            <a:ext cx="52029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But wait… it’s not just Detroit!</a:t>
            </a:r>
            <a:endParaRPr lang="en-US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851617" y="5965798"/>
            <a:ext cx="3440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Cleveland, OH</a:t>
            </a:r>
          </a:p>
        </p:txBody>
      </p:sp>
      <p:pic>
        <p:nvPicPr>
          <p:cNvPr id="4" name="Picture 3" descr="2f82cbdeebdcb33331c2841afb9cfc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8" y="1102742"/>
            <a:ext cx="7622345" cy="486305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829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c33f16bad4a7e361e4b304d142f7e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038"/>
            <a:ext cx="9144000" cy="5155924"/>
          </a:xfrm>
          <a:prstGeom prst="rect">
            <a:avLst/>
          </a:prstGeom>
        </p:spPr>
      </p:pic>
      <p:pic>
        <p:nvPicPr>
          <p:cNvPr id="6" name="Picture 5" descr="illus_17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992"/>
            <a:ext cx="9144000" cy="5840016"/>
          </a:xfrm>
          <a:prstGeom prst="rect">
            <a:avLst/>
          </a:prstGeom>
        </p:spPr>
      </p:pic>
      <p:pic>
        <p:nvPicPr>
          <p:cNvPr id="9" name="Picture 8" descr="EuclidAveHannaHom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/>
          <a:stretch/>
        </p:blipFill>
        <p:spPr>
          <a:xfrm>
            <a:off x="317484" y="851038"/>
            <a:ext cx="8478684" cy="497877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ECC8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e75aa33b12a7c8937286cfcea05eeaa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3479"/>
            <a:ext cx="9144000" cy="5975529"/>
          </a:xfrm>
          <a:prstGeom prst="rect">
            <a:avLst/>
          </a:prstGeom>
        </p:spPr>
      </p:pic>
      <p:pic>
        <p:nvPicPr>
          <p:cNvPr id="12" name="Picture 11" descr="Euclid_Avenue_south_side_between_E._9th_and_E._12th_Streets_looking_east_during_Washingtons_Birthday_parade_1889.preview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136"/>
            <a:ext cx="9144001" cy="6837864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 cmpd="sng">
            <a:solidFill>
              <a:srgbClr val="FFECC8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95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4 at 1.21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2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718" y="261435"/>
            <a:ext cx="9157718" cy="6345998"/>
            <a:chOff x="238150" y="250510"/>
            <a:chExt cx="8994379" cy="6190802"/>
          </a:xfrm>
        </p:grpSpPr>
        <p:pic>
          <p:nvPicPr>
            <p:cNvPr id="2" name="Picture 1" descr="Euclid_Ave_streetscape.jp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50" y="250510"/>
              <a:ext cx="4956299" cy="6190802"/>
            </a:xfrm>
            <a:prstGeom prst="rect">
              <a:avLst/>
            </a:prstGeom>
          </p:spPr>
        </p:pic>
        <p:pic>
          <p:nvPicPr>
            <p:cNvPr id="3" name="Picture 2" descr="mansion3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449" y="250510"/>
              <a:ext cx="4038080" cy="3178433"/>
            </a:xfrm>
            <a:prstGeom prst="rect">
              <a:avLst/>
            </a:prstGeom>
          </p:spPr>
        </p:pic>
        <p:pic>
          <p:nvPicPr>
            <p:cNvPr id="5" name="Picture 4" descr="3983b9876cb71905a00a57188e890b6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449" y="3428943"/>
              <a:ext cx="3949551" cy="3012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82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243fdf25143344058418a95cd6d48e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r="118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5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asa Stone House, 1255 Euclid Avenue, Cleveland, completed in 18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1JD3j8TAgL._SX342_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21" y="1643621"/>
            <a:ext cx="6138759" cy="3948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282" y="477053"/>
            <a:ext cx="8487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One of John D. Rockefeller’s</a:t>
            </a:r>
          </a:p>
          <a:p>
            <a:pPr algn="ctr"/>
            <a:r>
              <a:rPr lang="en-US" sz="2800" dirty="0" smtClean="0"/>
              <a:t> Cleveland Homes….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26235" y="5821629"/>
            <a:ext cx="209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…Forrest Hill Estate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9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24 at 1.46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82" y="1706827"/>
            <a:ext cx="4180437" cy="3444347"/>
          </a:xfrm>
          <a:prstGeom prst="rect">
            <a:avLst/>
          </a:prstGeom>
        </p:spPr>
      </p:pic>
      <p:pic>
        <p:nvPicPr>
          <p:cNvPr id="4" name="Picture 3" descr="67acbd8cf6c395a14ca5962c6fad3bc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1" y="504967"/>
            <a:ext cx="8314118" cy="5848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1123" y="108935"/>
            <a:ext cx="3841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Rockefeller’s 2</a:t>
            </a:r>
            <a:r>
              <a:rPr lang="en-US" sz="2000" i="1" baseline="30000" dirty="0" smtClean="0"/>
              <a:t>nd</a:t>
            </a:r>
            <a:r>
              <a:rPr lang="en-US" sz="2000" i="1" dirty="0" smtClean="0"/>
              <a:t> Home…Euclid Ave.</a:t>
            </a:r>
            <a:endParaRPr lang="en-US" sz="2000" i="1" dirty="0"/>
          </a:p>
        </p:txBody>
      </p:sp>
      <p:pic>
        <p:nvPicPr>
          <p:cNvPr id="7" name="Picture 6" descr="Screen Shot 2015-07-24 at 1.45.24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" t="20904" r="5534"/>
          <a:stretch/>
        </p:blipFill>
        <p:spPr>
          <a:xfrm>
            <a:off x="555685" y="666505"/>
            <a:ext cx="8173374" cy="5686528"/>
          </a:xfrm>
          <a:prstGeom prst="rect">
            <a:avLst/>
          </a:prstGeom>
        </p:spPr>
      </p:pic>
      <p:pic>
        <p:nvPicPr>
          <p:cNvPr id="8" name="Picture 7" descr="9b19c3f0709a61243c496b26996a57d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1" y="1"/>
            <a:ext cx="8454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24 at 1.52.4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" y="0"/>
            <a:ext cx="9063917" cy="6858000"/>
          </a:xfrm>
          <a:prstGeom prst="rect">
            <a:avLst/>
          </a:prstGeom>
        </p:spPr>
      </p:pic>
      <p:pic>
        <p:nvPicPr>
          <p:cNvPr id="7" name="Picture 6" descr="1e9d06b08607f0055464649f45e40acf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/>
          <a:stretch/>
        </p:blipFill>
        <p:spPr>
          <a:xfrm>
            <a:off x="-80899" y="0"/>
            <a:ext cx="9224900" cy="6858001"/>
          </a:xfrm>
          <a:prstGeom prst="rect">
            <a:avLst/>
          </a:prstGeom>
        </p:spPr>
      </p:pic>
      <p:pic>
        <p:nvPicPr>
          <p:cNvPr id="8" name="Picture 7" descr="Screen Shot 2015-07-24 at 2.21.04 PM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1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e-in-the-woods-belle-isle-park-detroit-1900-19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" y="0"/>
            <a:ext cx="911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1302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llionaire-SamuelAdam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7575" r="5105" b="6241"/>
          <a:stretch/>
        </p:blipFill>
        <p:spPr>
          <a:xfrm>
            <a:off x="0" y="0"/>
            <a:ext cx="9166242" cy="6857999"/>
          </a:xfrm>
          <a:prstGeom prst="rect">
            <a:avLst/>
          </a:prstGeom>
        </p:spPr>
      </p:pic>
      <p:pic>
        <p:nvPicPr>
          <p:cNvPr id="8" name="Picture 7" descr="Screen Shot 2015-07-24 at 2.32.06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3110" r="6648"/>
          <a:stretch/>
        </p:blipFill>
        <p:spPr>
          <a:xfrm>
            <a:off x="0" y="0"/>
            <a:ext cx="92609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5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5d9d6a39a368dec102d4b01b1d374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6" y="1404471"/>
            <a:ext cx="7182249" cy="4093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068" y="238026"/>
            <a:ext cx="7603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Millionaire’s Row…Euclid Ave, Cleveland, Ohio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5500" y="761246"/>
            <a:ext cx="5793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…including homes of John D. Rockefeller, founder of Standard Oil Co.</a:t>
            </a:r>
            <a:endParaRPr lang="en-US" sz="16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823920" y="5813627"/>
            <a:ext cx="7496161" cy="830997"/>
            <a:chOff x="-423742" y="5843509"/>
            <a:chExt cx="8597939" cy="830997"/>
          </a:xfrm>
        </p:grpSpPr>
        <p:sp>
          <p:nvSpPr>
            <p:cNvPr id="5" name="TextBox 4"/>
            <p:cNvSpPr txBox="1"/>
            <p:nvPr/>
          </p:nvSpPr>
          <p:spPr>
            <a:xfrm>
              <a:off x="2943413" y="5843509"/>
              <a:ext cx="52307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hlinkClick r:id="rId3"/>
                </a:rPr>
                <a:t>“Echoes </a:t>
              </a:r>
              <a:r>
                <a:rPr lang="en-US" sz="2000" dirty="0">
                  <a:hlinkClick r:id="rId3"/>
                </a:rPr>
                <a:t>of a Grand Age: Cleveland’s Vanished Euclid </a:t>
              </a:r>
              <a:r>
                <a:rPr lang="en-US" sz="2000" dirty="0" smtClean="0">
                  <a:hlinkClick r:id="rId3"/>
                </a:rPr>
                <a:t>Avenue”</a:t>
              </a:r>
              <a:endParaRPr lang="en-US" sz="2000" dirty="0"/>
            </a:p>
          </p:txBody>
        </p:sp>
        <p:pic>
          <p:nvPicPr>
            <p:cNvPr id="6" name="Picture 5" descr="Screen Shot 2015-07-24 at 3.11.23 PM.png">
              <a:hlinkClick r:id="rId3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742" y="5843509"/>
              <a:ext cx="3367154" cy="830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77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24 at 1.00.0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824"/>
            <a:ext cx="9144000" cy="4837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5434" y="471850"/>
            <a:ext cx="68011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Google Earth: 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2800" i="1" dirty="0" smtClean="0"/>
              <a:t>Let’s see what Millionaire’s Row looks like now. </a:t>
            </a:r>
            <a:endParaRPr lang="en-US" sz="2800" i="1" dirty="0"/>
          </a:p>
        </p:txBody>
      </p:sp>
      <p:pic>
        <p:nvPicPr>
          <p:cNvPr id="5" name="Picture 4" descr="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52" y="186765"/>
            <a:ext cx="1039138" cy="10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0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7938</TotalTime>
  <Words>620</Words>
  <Application>Microsoft Macintosh PowerPoint</Application>
  <PresentationFormat>On-screen Show (4:3)</PresentationFormat>
  <Paragraphs>121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Story</vt:lpstr>
      <vt:lpstr>Case Study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Detroit </vt:lpstr>
      <vt:lpstr>United Artists Theater</vt:lpstr>
      <vt:lpstr>PowerPoint Presentation</vt:lpstr>
      <vt:lpstr>PowerPoint Presentation</vt:lpstr>
      <vt:lpstr>PowerPoint Presentation</vt:lpstr>
      <vt:lpstr>Michigan Theater</vt:lpstr>
      <vt:lpstr>PowerPoint Presentation</vt:lpstr>
      <vt:lpstr>PowerPoint Presentation</vt:lpstr>
      <vt:lpstr>Lee Plaza Hotel </vt:lpstr>
      <vt:lpstr>PowerPoint Presentation</vt:lpstr>
      <vt:lpstr>PowerPoint Presentation</vt:lpstr>
      <vt:lpstr>Michigan Central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Brush Park, Detroit, Michigan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Belle Isle</vt:lpstr>
      <vt:lpstr>PowerPoint Presentation</vt:lpstr>
      <vt:lpstr>PowerPoint Presentation</vt:lpstr>
      <vt:lpstr>The Packard Plant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Cities:</dc:title>
  <dc:creator>J B</dc:creator>
  <cp:lastModifiedBy>Brown Brooke</cp:lastModifiedBy>
  <cp:revision>280</cp:revision>
  <dcterms:created xsi:type="dcterms:W3CDTF">2013-08-14T13:39:46Z</dcterms:created>
  <dcterms:modified xsi:type="dcterms:W3CDTF">2018-08-23T15:34:15Z</dcterms:modified>
</cp:coreProperties>
</file>